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0"/>
  </p:notesMasterIdLst>
  <p:sldIdLst>
    <p:sldId id="271" r:id="rId6"/>
    <p:sldId id="257" r:id="rId7"/>
    <p:sldId id="272" r:id="rId8"/>
    <p:sldId id="273" r:id="rId9"/>
  </p:sldIdLst>
  <p:sldSz cx="12192000" cy="6858000"/>
  <p:notesSz cx="7053263" cy="9356725"/>
  <p:custDataLst>
    <p:tags r:id="rId11"/>
  </p:custDataLst>
  <p:defaultTextStyle>
    <a:defPPr>
      <a:defRPr lang="en-US"/>
    </a:defPPr>
    <a:lvl1pPr marL="0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0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12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84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54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24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95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66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699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4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200" cy="467998"/>
          </a:xfrm>
          <a:prstGeom prst="rect">
            <a:avLst/>
          </a:prstGeom>
        </p:spPr>
        <p:txBody>
          <a:bodyPr vert="horz" lIns="92690" tIns="46346" rIns="92690" bIns="463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453" y="0"/>
            <a:ext cx="3056200" cy="467998"/>
          </a:xfrm>
          <a:prstGeom prst="rect">
            <a:avLst/>
          </a:prstGeom>
        </p:spPr>
        <p:txBody>
          <a:bodyPr vert="horz" lIns="92690" tIns="46346" rIns="92690" bIns="46346" rtlCol="0"/>
          <a:lstStyle>
            <a:lvl1pPr algn="r">
              <a:defRPr sz="1200"/>
            </a:lvl1pPr>
          </a:lstStyle>
          <a:p>
            <a:fld id="{1FC11344-AF22-4970-A55F-A5BF7B61F059}" type="datetimeFigureOut">
              <a:rPr lang="en-US" smtClean="0"/>
              <a:t>4/3/2020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701675"/>
            <a:ext cx="6234113" cy="3508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90" tIns="46346" rIns="92690" bIns="463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649" y="4445170"/>
            <a:ext cx="5641966" cy="4210365"/>
          </a:xfrm>
          <a:prstGeom prst="rect">
            <a:avLst/>
          </a:prstGeom>
        </p:spPr>
        <p:txBody>
          <a:bodyPr vert="horz" lIns="92690" tIns="46346" rIns="92690" bIns="463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87120"/>
            <a:ext cx="3056200" cy="467998"/>
          </a:xfrm>
          <a:prstGeom prst="rect">
            <a:avLst/>
          </a:prstGeom>
        </p:spPr>
        <p:txBody>
          <a:bodyPr vert="horz" lIns="92690" tIns="46346" rIns="92690" bIns="463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453" y="8887120"/>
            <a:ext cx="3056200" cy="467998"/>
          </a:xfrm>
          <a:prstGeom prst="rect">
            <a:avLst/>
          </a:prstGeom>
        </p:spPr>
        <p:txBody>
          <a:bodyPr vert="horz" lIns="92690" tIns="46346" rIns="92690" bIns="46346" rtlCol="0" anchor="b"/>
          <a:lstStyle>
            <a:lvl1pPr algn="r">
              <a:defRPr sz="1200"/>
            </a:lvl1pPr>
          </a:lstStyle>
          <a:p>
            <a:fld id="{0EB0D870-7AA1-43A1-9787-5A409F5541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660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0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12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84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54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24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95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66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7"/>
            <a:ext cx="9144000" cy="238760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0" indent="0" algn="ctr">
              <a:buNone/>
              <a:defRPr sz="1900"/>
            </a:lvl2pPr>
            <a:lvl3pPr marL="914342" indent="0" algn="ctr">
              <a:buNone/>
              <a:defRPr sz="1800"/>
            </a:lvl3pPr>
            <a:lvl4pPr marL="1371512" indent="0" algn="ctr">
              <a:buNone/>
              <a:defRPr sz="1600"/>
            </a:lvl4pPr>
            <a:lvl5pPr marL="1828684" indent="0" algn="ctr">
              <a:buNone/>
              <a:defRPr sz="1600"/>
            </a:lvl5pPr>
            <a:lvl6pPr marL="2285854" indent="0" algn="ctr">
              <a:buNone/>
              <a:defRPr sz="1600"/>
            </a:lvl6pPr>
            <a:lvl7pPr marL="2743024" indent="0" algn="ctr">
              <a:buNone/>
              <a:defRPr sz="1600"/>
            </a:lvl7pPr>
            <a:lvl8pPr marL="3200195" indent="0" algn="ctr">
              <a:buNone/>
              <a:defRPr sz="1600"/>
            </a:lvl8pPr>
            <a:lvl9pPr marL="365736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E2CC-E1CE-4E6F-AE4B-39FA6A18C8F0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93929"/>
            <a:ext cx="2743200" cy="365124"/>
          </a:xfrm>
        </p:spPr>
        <p:txBody>
          <a:bodyPr/>
          <a:lstStyle/>
          <a:p>
            <a:fld id="{F01FA664-D0D0-47A9-8280-C4449130F4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762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FB07-FBFB-48B4-9664-5C06BF6792E0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A664-D0D0-47A9-8280-C4449130F4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01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F904-2A4E-45F5-8980-50CD758EA225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A664-D0D0-47A9-8280-C4449130F4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705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EEEEA-4593-4FBC-8CD3-5D594AEF630E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D629D-1AD7-4DFC-AD8F-027181D490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574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1948-2339-4FD4-A377-C0F539B5233F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D629D-1AD7-4DFC-AD8F-027181D490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656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5717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1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82868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28585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74302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200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6573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D0D42-D0F3-44C9-834E-D2CBA6365276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D629D-1AD7-4DFC-AD8F-027181D490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069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5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D014D-C566-4146-8FC1-A42841DCDFD6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D629D-1AD7-4DFC-AD8F-027181D490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4692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3" y="1535113"/>
            <a:ext cx="5386388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0" indent="0">
              <a:buNone/>
              <a:defRPr sz="1900" b="1"/>
            </a:lvl2pPr>
            <a:lvl3pPr marL="914342" indent="0">
              <a:buNone/>
              <a:defRPr sz="1800" b="1"/>
            </a:lvl3pPr>
            <a:lvl4pPr marL="1371512" indent="0">
              <a:buNone/>
              <a:defRPr sz="1600" b="1"/>
            </a:lvl4pPr>
            <a:lvl5pPr marL="1828684" indent="0">
              <a:buNone/>
              <a:defRPr sz="1600" b="1"/>
            </a:lvl5pPr>
            <a:lvl6pPr marL="2285854" indent="0">
              <a:buNone/>
              <a:defRPr sz="1600" b="1"/>
            </a:lvl6pPr>
            <a:lvl7pPr marL="2743024" indent="0">
              <a:buNone/>
              <a:defRPr sz="1600" b="1"/>
            </a:lvl7pPr>
            <a:lvl8pPr marL="3200195" indent="0">
              <a:buNone/>
              <a:defRPr sz="1600" b="1"/>
            </a:lvl8pPr>
            <a:lvl9pPr marL="365736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174874"/>
            <a:ext cx="5386388" cy="3951289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7" y="1535113"/>
            <a:ext cx="5389563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0" indent="0">
              <a:buNone/>
              <a:defRPr sz="1900" b="1"/>
            </a:lvl2pPr>
            <a:lvl3pPr marL="914342" indent="0">
              <a:buNone/>
              <a:defRPr sz="1800" b="1"/>
            </a:lvl3pPr>
            <a:lvl4pPr marL="1371512" indent="0">
              <a:buNone/>
              <a:defRPr sz="1600" b="1"/>
            </a:lvl4pPr>
            <a:lvl5pPr marL="1828684" indent="0">
              <a:buNone/>
              <a:defRPr sz="1600" b="1"/>
            </a:lvl5pPr>
            <a:lvl6pPr marL="2285854" indent="0">
              <a:buNone/>
              <a:defRPr sz="1600" b="1"/>
            </a:lvl6pPr>
            <a:lvl7pPr marL="2743024" indent="0">
              <a:buNone/>
              <a:defRPr sz="1600" b="1"/>
            </a:lvl7pPr>
            <a:lvl8pPr marL="3200195" indent="0">
              <a:buNone/>
              <a:defRPr sz="1600" b="1"/>
            </a:lvl8pPr>
            <a:lvl9pPr marL="365736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7" y="2174874"/>
            <a:ext cx="5389563" cy="3951289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94817-1E06-427F-8063-53F494B99119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D629D-1AD7-4DFC-AD8F-027181D490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9182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E010-8F4A-4901-A2E7-EB2D24E9FB86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D629D-1AD7-4DFC-AD8F-027181D490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8420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9C87E-0861-4A4F-9B00-F22439A90C8C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D629D-1AD7-4DFC-AD8F-027181D490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0250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1"/>
            <a:ext cx="4011613" cy="116205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7" y="273054"/>
            <a:ext cx="6815137" cy="585311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3"/>
            <a:ext cx="4011613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57170" indent="0">
              <a:buNone/>
              <a:defRPr sz="1200"/>
            </a:lvl2pPr>
            <a:lvl3pPr marL="914342" indent="0">
              <a:buNone/>
              <a:defRPr sz="1000"/>
            </a:lvl3pPr>
            <a:lvl4pPr marL="1371512" indent="0">
              <a:buNone/>
              <a:defRPr sz="900"/>
            </a:lvl4pPr>
            <a:lvl5pPr marL="1828684" indent="0">
              <a:buNone/>
              <a:defRPr sz="900"/>
            </a:lvl5pPr>
            <a:lvl6pPr marL="2285854" indent="0">
              <a:buNone/>
              <a:defRPr sz="900"/>
            </a:lvl6pPr>
            <a:lvl7pPr marL="2743024" indent="0">
              <a:buNone/>
              <a:defRPr sz="900"/>
            </a:lvl7pPr>
            <a:lvl8pPr marL="3200195" indent="0">
              <a:buNone/>
              <a:defRPr sz="900"/>
            </a:lvl8pPr>
            <a:lvl9pPr marL="365736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DFBD-D153-461E-BD38-27C4C859A385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D629D-1AD7-4DFC-AD8F-027181D490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874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3441-27F7-4EEB-A98C-1862E93A4660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A664-D0D0-47A9-8280-C4449130F4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1446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4"/>
            <a:ext cx="7315200" cy="4114800"/>
          </a:xfrm>
        </p:spPr>
        <p:txBody>
          <a:bodyPr/>
          <a:lstStyle>
            <a:lvl1pPr marL="0" indent="0">
              <a:buNone/>
              <a:defRPr sz="3300"/>
            </a:lvl1pPr>
            <a:lvl2pPr marL="457170" indent="0">
              <a:buNone/>
              <a:defRPr sz="2800"/>
            </a:lvl2pPr>
            <a:lvl3pPr marL="914342" indent="0">
              <a:buNone/>
              <a:defRPr sz="2400"/>
            </a:lvl3pPr>
            <a:lvl4pPr marL="1371512" indent="0">
              <a:buNone/>
              <a:defRPr sz="1900"/>
            </a:lvl4pPr>
            <a:lvl5pPr marL="1828684" indent="0">
              <a:buNone/>
              <a:defRPr sz="1900"/>
            </a:lvl5pPr>
            <a:lvl6pPr marL="2285854" indent="0">
              <a:buNone/>
              <a:defRPr sz="1900"/>
            </a:lvl6pPr>
            <a:lvl7pPr marL="2743024" indent="0">
              <a:buNone/>
              <a:defRPr sz="1900"/>
            </a:lvl7pPr>
            <a:lvl8pPr marL="3200195" indent="0">
              <a:buNone/>
              <a:defRPr sz="1900"/>
            </a:lvl8pPr>
            <a:lvl9pPr marL="3657366" indent="0">
              <a:buNone/>
              <a:defRPr sz="19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41"/>
            <a:ext cx="7315200" cy="804863"/>
          </a:xfrm>
        </p:spPr>
        <p:txBody>
          <a:bodyPr/>
          <a:lstStyle>
            <a:lvl1pPr marL="0" indent="0">
              <a:buNone/>
              <a:defRPr sz="1300"/>
            </a:lvl1pPr>
            <a:lvl2pPr marL="457170" indent="0">
              <a:buNone/>
              <a:defRPr sz="1200"/>
            </a:lvl2pPr>
            <a:lvl3pPr marL="914342" indent="0">
              <a:buNone/>
              <a:defRPr sz="1000"/>
            </a:lvl3pPr>
            <a:lvl4pPr marL="1371512" indent="0">
              <a:buNone/>
              <a:defRPr sz="900"/>
            </a:lvl4pPr>
            <a:lvl5pPr marL="1828684" indent="0">
              <a:buNone/>
              <a:defRPr sz="900"/>
            </a:lvl5pPr>
            <a:lvl6pPr marL="2285854" indent="0">
              <a:buNone/>
              <a:defRPr sz="900"/>
            </a:lvl6pPr>
            <a:lvl7pPr marL="2743024" indent="0">
              <a:buNone/>
              <a:defRPr sz="900"/>
            </a:lvl7pPr>
            <a:lvl8pPr marL="3200195" indent="0">
              <a:buNone/>
              <a:defRPr sz="900"/>
            </a:lvl8pPr>
            <a:lvl9pPr marL="365736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C063-CBCD-4691-AB16-039B28BAA579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D629D-1AD7-4DFC-AD8F-027181D490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262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DAB9-A578-46C9-8038-3183B8B6CCB2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D629D-1AD7-4DFC-AD8F-027181D490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2715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77200" cy="58515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8DBEC-B143-476A-95A9-717CCF358E74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D629D-1AD7-4DFC-AD8F-027181D490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629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49" y="1709737"/>
            <a:ext cx="10515600" cy="28527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4"/>
            <a:ext cx="10515600" cy="15001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4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3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DFB5-A5B1-456C-9FBF-0CC69ABE7B1B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A664-D0D0-47A9-8280-C4449130F4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02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926F-6AF6-4C67-82D5-176ACB929B18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A664-D0D0-47A9-8280-C4449130F4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43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6"/>
            <a:ext cx="5157787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0" indent="0">
              <a:buNone/>
              <a:defRPr sz="1900" b="1"/>
            </a:lvl2pPr>
            <a:lvl3pPr marL="914342" indent="0">
              <a:buNone/>
              <a:defRPr sz="1800" b="1"/>
            </a:lvl3pPr>
            <a:lvl4pPr marL="1371512" indent="0">
              <a:buNone/>
              <a:defRPr sz="1600" b="1"/>
            </a:lvl4pPr>
            <a:lvl5pPr marL="1828684" indent="0">
              <a:buNone/>
              <a:defRPr sz="1600" b="1"/>
            </a:lvl5pPr>
            <a:lvl6pPr marL="2285854" indent="0">
              <a:buNone/>
              <a:defRPr sz="1600" b="1"/>
            </a:lvl6pPr>
            <a:lvl7pPr marL="2743024" indent="0">
              <a:buNone/>
              <a:defRPr sz="1600" b="1"/>
            </a:lvl7pPr>
            <a:lvl8pPr marL="3200195" indent="0">
              <a:buNone/>
              <a:defRPr sz="1600" b="1"/>
            </a:lvl8pPr>
            <a:lvl9pPr marL="365736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9"/>
            <a:ext cx="5157787" cy="36845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6"/>
            <a:ext cx="5183188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0" indent="0">
              <a:buNone/>
              <a:defRPr sz="1900" b="1"/>
            </a:lvl2pPr>
            <a:lvl3pPr marL="914342" indent="0">
              <a:buNone/>
              <a:defRPr sz="1800" b="1"/>
            </a:lvl3pPr>
            <a:lvl4pPr marL="1371512" indent="0">
              <a:buNone/>
              <a:defRPr sz="1600" b="1"/>
            </a:lvl4pPr>
            <a:lvl5pPr marL="1828684" indent="0">
              <a:buNone/>
              <a:defRPr sz="1600" b="1"/>
            </a:lvl5pPr>
            <a:lvl6pPr marL="2285854" indent="0">
              <a:buNone/>
              <a:defRPr sz="1600" b="1"/>
            </a:lvl6pPr>
            <a:lvl7pPr marL="2743024" indent="0">
              <a:buNone/>
              <a:defRPr sz="1600" b="1"/>
            </a:lvl7pPr>
            <a:lvl8pPr marL="3200195" indent="0">
              <a:buNone/>
              <a:defRPr sz="1600" b="1"/>
            </a:lvl8pPr>
            <a:lvl9pPr marL="365736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9"/>
            <a:ext cx="5183188" cy="36845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AB125-000D-49D3-A364-5B0EA9D37FD7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A664-D0D0-47A9-8280-C4449130F4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662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4C49E-8339-428C-8F23-5D5205670FAF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A664-D0D0-47A9-8280-C4449130F4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525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4E2E-4581-4F30-97F1-513AF731C7D3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A664-D0D0-47A9-8280-C4449130F4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259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6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0" indent="0">
              <a:buNone/>
              <a:defRPr sz="1300"/>
            </a:lvl2pPr>
            <a:lvl3pPr marL="914342" indent="0">
              <a:buNone/>
              <a:defRPr sz="1200"/>
            </a:lvl3pPr>
            <a:lvl4pPr marL="1371512" indent="0">
              <a:buNone/>
              <a:defRPr sz="1000"/>
            </a:lvl4pPr>
            <a:lvl5pPr marL="1828684" indent="0">
              <a:buNone/>
              <a:defRPr sz="1000"/>
            </a:lvl5pPr>
            <a:lvl6pPr marL="2285854" indent="0">
              <a:buNone/>
              <a:defRPr sz="1000"/>
            </a:lvl6pPr>
            <a:lvl7pPr marL="2743024" indent="0">
              <a:buNone/>
              <a:defRPr sz="1000"/>
            </a:lvl7pPr>
            <a:lvl8pPr marL="3200195" indent="0">
              <a:buNone/>
              <a:defRPr sz="1000"/>
            </a:lvl8pPr>
            <a:lvl9pPr marL="365736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BB0-B530-49B9-9E73-129E9137F990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A664-D0D0-47A9-8280-C4449130F4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2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6"/>
          </a:xfrm>
        </p:spPr>
        <p:txBody>
          <a:bodyPr/>
          <a:lstStyle>
            <a:lvl1pPr marL="0" indent="0">
              <a:buNone/>
              <a:defRPr sz="3300"/>
            </a:lvl1pPr>
            <a:lvl2pPr marL="457170" indent="0">
              <a:buNone/>
              <a:defRPr sz="2800"/>
            </a:lvl2pPr>
            <a:lvl3pPr marL="914342" indent="0">
              <a:buNone/>
              <a:defRPr sz="2400"/>
            </a:lvl3pPr>
            <a:lvl4pPr marL="1371512" indent="0">
              <a:buNone/>
              <a:defRPr sz="1900"/>
            </a:lvl4pPr>
            <a:lvl5pPr marL="1828684" indent="0">
              <a:buNone/>
              <a:defRPr sz="1900"/>
            </a:lvl5pPr>
            <a:lvl6pPr marL="2285854" indent="0">
              <a:buNone/>
              <a:defRPr sz="1900"/>
            </a:lvl6pPr>
            <a:lvl7pPr marL="2743024" indent="0">
              <a:buNone/>
              <a:defRPr sz="1900"/>
            </a:lvl7pPr>
            <a:lvl8pPr marL="3200195" indent="0">
              <a:buNone/>
              <a:defRPr sz="1900"/>
            </a:lvl8pPr>
            <a:lvl9pPr marL="3657366" indent="0">
              <a:buNone/>
              <a:defRPr sz="19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0" indent="0">
              <a:buNone/>
              <a:defRPr sz="1300"/>
            </a:lvl2pPr>
            <a:lvl3pPr marL="914342" indent="0">
              <a:buNone/>
              <a:defRPr sz="1200"/>
            </a:lvl3pPr>
            <a:lvl4pPr marL="1371512" indent="0">
              <a:buNone/>
              <a:defRPr sz="1000"/>
            </a:lvl4pPr>
            <a:lvl5pPr marL="1828684" indent="0">
              <a:buNone/>
              <a:defRPr sz="1000"/>
            </a:lvl5pPr>
            <a:lvl6pPr marL="2285854" indent="0">
              <a:buNone/>
              <a:defRPr sz="1000"/>
            </a:lvl6pPr>
            <a:lvl7pPr marL="2743024" indent="0">
              <a:buNone/>
              <a:defRPr sz="1000"/>
            </a:lvl7pPr>
            <a:lvl8pPr marL="3200195" indent="0">
              <a:buNone/>
              <a:defRPr sz="1000"/>
            </a:lvl8pPr>
            <a:lvl9pPr marL="365736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9C00-BD1A-40A5-8F89-B63E3174AE99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A664-D0D0-47A9-8280-C4449130F4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855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35" tIns="45717" rIns="91435" bIns="45717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351339"/>
          </a:xfrm>
          <a:prstGeom prst="rect">
            <a:avLst/>
          </a:prstGeom>
        </p:spPr>
        <p:txBody>
          <a:bodyPr vert="horz" lIns="91435" tIns="45717" rIns="91435" bIns="4571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4"/>
          </a:xfrm>
          <a:prstGeom prst="rect">
            <a:avLst/>
          </a:prstGeom>
        </p:spPr>
        <p:txBody>
          <a:bodyPr vert="horz" lIns="91435" tIns="45717" rIns="91435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654F-D5BF-49F4-A578-F6E10143BD4F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4"/>
          </a:xfrm>
          <a:prstGeom prst="rect">
            <a:avLst/>
          </a:prstGeom>
        </p:spPr>
        <p:txBody>
          <a:bodyPr vert="horz" lIns="91435" tIns="45717" rIns="91435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4"/>
          </a:xfrm>
          <a:prstGeom prst="rect">
            <a:avLst/>
          </a:prstGeom>
        </p:spPr>
        <p:txBody>
          <a:bodyPr vert="horz" lIns="91435" tIns="45717" rIns="91435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FA664-D0D0-47A9-8280-C4449130F4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335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342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5" indent="-228585" algn="l" defTabSz="91434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7" indent="-228585" algn="l" defTabSz="91434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27" indent="-228585" algn="l" defTabSz="91434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97" indent="-228585" algn="l" defTabSz="91434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69" indent="-228585" algn="l" defTabSz="91434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39" indent="-228585" algn="l" defTabSz="91434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10" indent="-228585" algn="l" defTabSz="91434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81" indent="-228585" algn="l" defTabSz="91434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51" indent="-228585" algn="l" defTabSz="91434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0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2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2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4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4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4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95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66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35" tIns="45717" rIns="91435" bIns="45717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35" tIns="45717" rIns="91435" bIns="4571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4"/>
          </a:xfrm>
          <a:prstGeom prst="rect">
            <a:avLst/>
          </a:prstGeom>
        </p:spPr>
        <p:txBody>
          <a:bodyPr vert="horz" lIns="91435" tIns="45717" rIns="91435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18A1D-2E44-4B81-81F5-6B5FD32AAC29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4"/>
          </a:xfrm>
          <a:prstGeom prst="rect">
            <a:avLst/>
          </a:prstGeom>
        </p:spPr>
        <p:txBody>
          <a:bodyPr vert="horz" lIns="91435" tIns="45717" rIns="91435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4"/>
          </a:xfrm>
          <a:prstGeom prst="rect">
            <a:avLst/>
          </a:prstGeom>
        </p:spPr>
        <p:txBody>
          <a:bodyPr vert="horz" lIns="91435" tIns="45717" rIns="91435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D629D-1AD7-4DFC-AD8F-027181D490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698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342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8" indent="-342878" algn="l" defTabSz="914342" rtl="0" eaLnBrk="1" latinLnBrk="0" hangingPunct="1">
        <a:spcBef>
          <a:spcPct val="20000"/>
        </a:spcBef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02" indent="-285732" algn="l" defTabSz="914342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27" indent="-228585" algn="l" defTabSz="91434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97" indent="-228585" algn="l" defTabSz="914342" rtl="0" eaLnBrk="1" latinLnBrk="0" hangingPunct="1">
        <a:spcBef>
          <a:spcPct val="20000"/>
        </a:spcBef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69" indent="-228585" algn="l" defTabSz="914342" rtl="0" eaLnBrk="1" latinLnBrk="0" hangingPunct="1">
        <a:spcBef>
          <a:spcPct val="20000"/>
        </a:spcBef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39" indent="-228585" algn="l" defTabSz="914342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10" indent="-228585" algn="l" defTabSz="914342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81" indent="-228585" algn="l" defTabSz="914342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51" indent="-228585" algn="l" defTabSz="914342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0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2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2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4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4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4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95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66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da.org/a/o67TE/ISDA-Collateral-Cash-Price-Matrix_30032020.pdf" TargetMode="External"/><Relationship Id="rId2" Type="http://schemas.openxmlformats.org/officeDocument/2006/relationships/hyperlink" Target="https://www.isda.org/a/X67TE/Supplement-64-to-the-2006-ISDA-Definitions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www.isda.org/a/217TE/Swaptions-Agreed-Discount-Rate-Supplement-Guidance-Note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14130" y="3174456"/>
            <a:ext cx="7215137" cy="54353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35" tIns="45717" rIns="91435" bIns="45717" anchor="ctr" anchorCtr="0">
            <a:noAutofit/>
          </a:bodyPr>
          <a:lstStyle/>
          <a:p>
            <a:r>
              <a:rPr lang="en-US" sz="1600" dirty="0" err="1">
                <a:solidFill>
                  <a:srgbClr val="FFFFFF"/>
                </a:solidFill>
                <a:latin typeface="Arial"/>
                <a:ea typeface="Calibri"/>
              </a:rPr>
              <a:t>Swaptions</a:t>
            </a:r>
            <a:r>
              <a:rPr lang="en-US" sz="1600" dirty="0">
                <a:solidFill>
                  <a:srgbClr val="FFFFFF"/>
                </a:solidFill>
                <a:latin typeface="Arial"/>
                <a:ea typeface="Calibri"/>
              </a:rPr>
              <a:t>: 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ea typeface="Calibri"/>
              </a:rPr>
              <a:t>‘Agreed Discount Rate’ </a:t>
            </a:r>
            <a:r>
              <a:rPr lang="en-US" sz="1600" dirty="0">
                <a:solidFill>
                  <a:srgbClr val="FFFFFF"/>
                </a:solidFill>
                <a:latin typeface="Arial"/>
                <a:ea typeface="Calibri"/>
              </a:rPr>
              <a:t>Supplement to the 2006 ISDA Definitions </a:t>
            </a:r>
            <a:endParaRPr lang="en-US" sz="1100" dirty="0">
              <a:latin typeface="Times New Roman"/>
              <a:ea typeface="Calibri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799" y="3192857"/>
            <a:ext cx="1933575" cy="47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24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30"/>
            <a:ext cx="10515600" cy="635539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Supplement 64 and Updated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76" y="982693"/>
            <a:ext cx="10810874" cy="514524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Supplement </a:t>
            </a:r>
            <a:r>
              <a:rPr lang="en-US" sz="1800" dirty="0"/>
              <a:t>64 to the 2006 ISDA Definitions was published on March </a:t>
            </a:r>
            <a:r>
              <a:rPr lang="en-US" sz="1800" dirty="0" smtClean="0"/>
              <a:t>30, </a:t>
            </a:r>
            <a:r>
              <a:rPr lang="en-US" sz="1800" dirty="0"/>
              <a:t>2020 to allow parties to specify an ‘Agreed Discount Rate’ in swaption confirmations for which ‘Cleared Physical Settlement’ </a:t>
            </a:r>
            <a:r>
              <a:rPr lang="en-US" sz="1800" dirty="0" smtClean="0"/>
              <a:t>or </a:t>
            </a:r>
            <a:r>
              <a:rPr lang="en-US" sz="1800" dirty="0"/>
              <a:t>‘Collateralized Cash </a:t>
            </a:r>
            <a:r>
              <a:rPr lang="en-US" sz="1800" dirty="0" smtClean="0"/>
              <a:t>Price</a:t>
            </a:r>
            <a:r>
              <a:rPr lang="en-US" sz="1800" dirty="0" smtClean="0">
                <a:solidFill>
                  <a:schemeClr val="accent2"/>
                </a:solidFill>
              </a:rPr>
              <a:t>’</a:t>
            </a:r>
            <a:r>
              <a:rPr lang="en-US" sz="1800" dirty="0" smtClean="0"/>
              <a:t> cash settlement method </a:t>
            </a:r>
            <a:r>
              <a:rPr lang="en-US" sz="1800" dirty="0"/>
              <a:t>apply. </a:t>
            </a:r>
            <a:r>
              <a:rPr lang="en-US" sz="1800" dirty="0" smtClean="0"/>
              <a:t>It </a:t>
            </a:r>
            <a:r>
              <a:rPr lang="en-US" sz="1800" dirty="0"/>
              <a:t>is available at: </a:t>
            </a:r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www.isda.org/a/X67TE/Supplement-64-to-the-2006-ISDA-Definitions.pdf</a:t>
            </a:r>
            <a:endParaRPr lang="en-US" sz="18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 smtClean="0"/>
          </a:p>
          <a:p>
            <a:pPr marL="742950" lvl="1" indent="-285750" defTabSz="9144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sz="1800" dirty="0" smtClean="0"/>
              <a:t>The </a:t>
            </a:r>
            <a:r>
              <a:rPr lang="en-US" sz="1800" dirty="0"/>
              <a:t>use of ‘Agreed Discount Rate’ will also be available to any other Transactions that apply ‘Optional Early Termination’ or ‘Mandatory Early Termination’ </a:t>
            </a:r>
            <a:r>
              <a:rPr lang="en-US" sz="1800" dirty="0" smtClean="0"/>
              <a:t>and specify ‘Collateralized </a:t>
            </a:r>
            <a:r>
              <a:rPr lang="en-US" sz="1800" dirty="0"/>
              <a:t>Cash Price</a:t>
            </a:r>
            <a:r>
              <a:rPr lang="en-US" sz="1800" dirty="0" smtClean="0"/>
              <a:t>’ as the applicable cash settlement </a:t>
            </a:r>
            <a:r>
              <a:rPr lang="en-US" sz="1800" dirty="0" smtClean="0"/>
              <a:t>method</a:t>
            </a:r>
          </a:p>
          <a:p>
            <a:pPr marL="457200" lvl="1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The ISDA Collateral Cash Price Matrix was also updated on March </a:t>
            </a:r>
            <a:r>
              <a:rPr lang="en-US" sz="1800" dirty="0" smtClean="0"/>
              <a:t>30, </a:t>
            </a:r>
            <a:r>
              <a:rPr lang="en-US" sz="1800" dirty="0"/>
              <a:t>2020 to align the discount rates specified with expected changes in the discount rates used by clearinghouse for euro and US dollar. </a:t>
            </a:r>
            <a:r>
              <a:rPr lang="en-US" sz="1800" dirty="0" smtClean="0"/>
              <a:t>It </a:t>
            </a:r>
            <a:r>
              <a:rPr lang="en-US" sz="1800" dirty="0"/>
              <a:t>is available at: </a:t>
            </a: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www.isda.org/a/o67TE/ISDA-Collateral-Cash-Price-Matrix_30032020.pdf</a:t>
            </a:r>
            <a:endParaRPr lang="en-US" sz="18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ISDA published a Guidance Note explaining the changes introduced by Supplement 64 and the updated Matrix.  It is available at: </a:t>
            </a:r>
            <a:r>
              <a:rPr lang="en-US" sz="1800" u="sng" dirty="0">
                <a:hlinkClick r:id="rId4"/>
              </a:rPr>
              <a:t>https://www.isda.org/a/217TE/Swaptions-Agreed-Discount-Rate-Supplement-Guidance-Note.pdf</a:t>
            </a: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/>
          </a:p>
          <a:p>
            <a:pPr marL="0" indent="0">
              <a:buNone/>
            </a:pPr>
            <a:endParaRPr lang="en-US" sz="1350" dirty="0"/>
          </a:p>
        </p:txBody>
      </p:sp>
      <p:pic>
        <p:nvPicPr>
          <p:cNvPr id="10" name="Picture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1693" y="6280996"/>
            <a:ext cx="1933575" cy="47371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839584" y="6127941"/>
            <a:ext cx="11014365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839585" y="6311749"/>
            <a:ext cx="8803179" cy="47688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r>
              <a:rPr lang="en-US" dirty="0" err="1">
                <a:solidFill>
                  <a:srgbClr val="FFFFFF"/>
                </a:solidFill>
                <a:latin typeface="Arial"/>
                <a:ea typeface="Calibri"/>
              </a:rPr>
              <a:t>Swaptions</a:t>
            </a:r>
            <a:r>
              <a:rPr lang="en-US" dirty="0">
                <a:solidFill>
                  <a:srgbClr val="FFFFFF"/>
                </a:solidFill>
                <a:latin typeface="Arial"/>
                <a:ea typeface="Calibri"/>
              </a:rPr>
              <a:t>: ‘Agreed Discount Rate’ Supplement to the 2006 ISDA Definitions </a:t>
            </a:r>
            <a:endParaRPr lang="en-US" dirty="0"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233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30"/>
            <a:ext cx="10515600" cy="635539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Summary of Supplement 64 and Updated Matrix - Swaptions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76" y="982693"/>
            <a:ext cx="10810874" cy="514524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350" dirty="0"/>
          </a:p>
          <a:p>
            <a:pPr marL="0" indent="0">
              <a:buNone/>
            </a:pPr>
            <a:endParaRPr lang="en-US" sz="1350" dirty="0"/>
          </a:p>
        </p:txBody>
      </p:sp>
      <p:pic>
        <p:nvPicPr>
          <p:cNvPr id="10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1693" y="6280996"/>
            <a:ext cx="1933575" cy="47371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839584" y="6127941"/>
            <a:ext cx="11014365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613708"/>
              </p:ext>
            </p:extLst>
          </p:nvPr>
        </p:nvGraphicFramePr>
        <p:xfrm>
          <a:off x="1017680" y="1005200"/>
          <a:ext cx="10051866" cy="5034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3158">
                  <a:extLst>
                    <a:ext uri="{9D8B030D-6E8A-4147-A177-3AD203B41FA5}">
                      <a16:colId xmlns:a16="http://schemas.microsoft.com/office/drawing/2014/main" val="2308369966"/>
                    </a:ext>
                  </a:extLst>
                </a:gridCol>
                <a:gridCol w="4537494">
                  <a:extLst>
                    <a:ext uri="{9D8B030D-6E8A-4147-A177-3AD203B41FA5}">
                      <a16:colId xmlns:a16="http://schemas.microsoft.com/office/drawing/2014/main" val="1382143566"/>
                    </a:ext>
                  </a:extLst>
                </a:gridCol>
                <a:gridCol w="3711214">
                  <a:extLst>
                    <a:ext uri="{9D8B030D-6E8A-4147-A177-3AD203B41FA5}">
                      <a16:colId xmlns:a16="http://schemas.microsoft.com/office/drawing/2014/main" val="2256408910"/>
                    </a:ext>
                  </a:extLst>
                </a:gridCol>
              </a:tblGrid>
              <a:tr h="47884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Cleared Physical Settlement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Cash Settlement and Collateralized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Cash Price (CCP)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510779"/>
                  </a:ext>
                </a:extLst>
              </a:tr>
              <a:tr h="1218075">
                <a:tc>
                  <a:txBody>
                    <a:bodyPr/>
                    <a:lstStyle/>
                    <a:p>
                      <a:pPr marL="0" marR="0" lvl="0" indent="0" algn="l" defTabSz="9143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i="0" dirty="0"/>
                        <a:t>Parties specify both a MAC</a:t>
                      </a:r>
                      <a:r>
                        <a:rPr lang="en-US" sz="1400" b="1" i="0" baseline="0" dirty="0"/>
                        <a:t> and an ADR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baseline="0" dirty="0">
                          <a:solidFill>
                            <a:srgbClr val="FF0000"/>
                          </a:solidFill>
                        </a:rPr>
                        <a:t>Parties agree to compensation if, at the time of exercise of the swaption, the Agreed Discount Rate (ADR) differs from the discounting rate/PAI applied by the Mutually Agreed Clearinghouse (MAC</a:t>
                      </a:r>
                      <a:r>
                        <a:rPr lang="en-US" sz="1100" i="0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baseline="0" dirty="0">
                        <a:solidFill>
                          <a:srgbClr val="FF0000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baseline="0" dirty="0"/>
                        <a:t>If parties cannot agree to the compensation amount by the date on which the underlying swap is to be cleared, then parties cash settle using CCP and ADR</a:t>
                      </a:r>
                      <a:endParaRPr lang="en-US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If</a:t>
                      </a:r>
                      <a:r>
                        <a:rPr lang="en-US" sz="1100" baseline="0" dirty="0"/>
                        <a:t> MAC applies the same benchmark as the ADR for discounting/PAI at the time of exercise, parties cash settle using MAC discount factors for purposes of CCP </a:t>
                      </a:r>
                      <a:endParaRPr lang="en-US" sz="1100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100" baseline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/>
                        <a:t>If MAC does not apply the same benchmark as the ADR for discounting/PAI at the time of exercise, parties cash settle using CCP and </a:t>
                      </a:r>
                      <a:r>
                        <a:rPr lang="en-US" sz="1100" baseline="0" dirty="0" smtClean="0"/>
                        <a:t>ADR</a:t>
                      </a:r>
                      <a:endParaRPr lang="en-US" sz="11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07820"/>
                  </a:ext>
                </a:extLst>
              </a:tr>
              <a:tr h="1145125">
                <a:tc>
                  <a:txBody>
                    <a:bodyPr/>
                    <a:lstStyle/>
                    <a:p>
                      <a:pPr marL="0" marR="0" lvl="0" indent="0" algn="l" defTabSz="9143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i="0" dirty="0"/>
                        <a:t>Parties specify an ADR but not a MAC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dirty="0"/>
                        <a:t>Parties </a:t>
                      </a:r>
                      <a:r>
                        <a:rPr lang="en-US" sz="1100" i="0" dirty="0">
                          <a:solidFill>
                            <a:schemeClr val="tx1"/>
                          </a:solidFill>
                        </a:rPr>
                        <a:t>agree </a:t>
                      </a:r>
                      <a:r>
                        <a:rPr lang="en-US" sz="1100" i="0" dirty="0" smtClean="0">
                          <a:solidFill>
                            <a:schemeClr val="tx1"/>
                          </a:solidFill>
                        </a:rPr>
                        <a:t>on </a:t>
                      </a:r>
                      <a:r>
                        <a:rPr lang="en-US" sz="1100" i="0" dirty="0">
                          <a:solidFill>
                            <a:schemeClr val="tx1"/>
                          </a:solidFill>
                        </a:rPr>
                        <a:t>the clearinghouse at the time of exercise of the</a:t>
                      </a:r>
                      <a:r>
                        <a:rPr lang="en-US" sz="1100" i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100" i="0" baseline="0" dirty="0" err="1">
                          <a:solidFill>
                            <a:schemeClr val="tx1"/>
                          </a:solidFill>
                        </a:rPr>
                        <a:t>swaption</a:t>
                      </a:r>
                      <a:r>
                        <a:rPr lang="en-US" sz="1100" i="0" baseline="0" dirty="0">
                          <a:solidFill>
                            <a:schemeClr val="tx1"/>
                          </a:solidFill>
                        </a:rPr>
                        <a:t> but </a:t>
                      </a:r>
                      <a:r>
                        <a:rPr lang="en-US" sz="1100" i="0" baseline="0" dirty="0"/>
                        <a:t>there is no obligation to agree to compensation, even if the agreed clearinghouse applies a discounting rate/PAI that differs from the </a:t>
                      </a:r>
                      <a:r>
                        <a:rPr lang="en-US" sz="1100" i="0" baseline="0" dirty="0" smtClean="0"/>
                        <a:t>ADR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100" i="0" baseline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baseline="0" dirty="0"/>
                        <a:t>If parties cannot agree to a clearinghouse, then parties cash settle using CCP and </a:t>
                      </a:r>
                      <a:r>
                        <a:rPr lang="en-US" sz="1100" i="0" baseline="0" dirty="0" smtClean="0"/>
                        <a:t>ADR</a:t>
                      </a:r>
                      <a:endParaRPr lang="en-US" sz="110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Parties cash</a:t>
                      </a:r>
                      <a:r>
                        <a:rPr lang="en-US" sz="1100" baseline="0" dirty="0"/>
                        <a:t> settle using CCP and </a:t>
                      </a:r>
                      <a:r>
                        <a:rPr lang="en-US" sz="1100" baseline="0" dirty="0" smtClean="0"/>
                        <a:t>ADR</a:t>
                      </a:r>
                      <a:endParaRPr lang="en-US" sz="11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821964"/>
                  </a:ext>
                </a:extLst>
              </a:tr>
              <a:tr h="1267521">
                <a:tc>
                  <a:txBody>
                    <a:bodyPr/>
                    <a:lstStyle/>
                    <a:p>
                      <a:r>
                        <a:rPr lang="en-US" sz="1400" b="1" i="0" dirty="0"/>
                        <a:t>Parties specify neither MAC</a:t>
                      </a:r>
                      <a:r>
                        <a:rPr lang="en-US" sz="1400" b="1" i="0" baseline="0" dirty="0"/>
                        <a:t> nor ADR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baseline="0" dirty="0"/>
                        <a:t>Parties </a:t>
                      </a:r>
                      <a:r>
                        <a:rPr lang="en-US" sz="1100" i="0" baseline="0" dirty="0">
                          <a:solidFill>
                            <a:schemeClr val="tx1"/>
                          </a:solidFill>
                        </a:rPr>
                        <a:t>agree </a:t>
                      </a:r>
                      <a:r>
                        <a:rPr lang="en-US" sz="1100" i="0" dirty="0" smtClean="0">
                          <a:solidFill>
                            <a:schemeClr val="tx1"/>
                          </a:solidFill>
                        </a:rPr>
                        <a:t>on</a:t>
                      </a:r>
                      <a:r>
                        <a:rPr lang="en-US" sz="110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100" i="0" baseline="0" dirty="0">
                          <a:solidFill>
                            <a:schemeClr val="tx1"/>
                          </a:solidFill>
                        </a:rPr>
                        <a:t>the clearinghouse at the time of exercise of the </a:t>
                      </a:r>
                      <a:r>
                        <a:rPr lang="en-US" sz="1100" i="0" baseline="0" dirty="0" err="1" smtClean="0">
                          <a:solidFill>
                            <a:schemeClr val="tx1"/>
                          </a:solidFill>
                        </a:rPr>
                        <a:t>swaption</a:t>
                      </a:r>
                      <a:r>
                        <a:rPr lang="en-US" sz="110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baseline="0" dirty="0" smtClean="0">
                          <a:solidFill>
                            <a:schemeClr val="tx1"/>
                          </a:solidFill>
                        </a:rPr>
                        <a:t>If </a:t>
                      </a:r>
                      <a:r>
                        <a:rPr lang="en-US" sz="1100" i="0" baseline="0" dirty="0">
                          <a:solidFill>
                            <a:schemeClr val="tx1"/>
                          </a:solidFill>
                        </a:rPr>
                        <a:t>parties cannot agree </a:t>
                      </a:r>
                      <a:r>
                        <a:rPr lang="en-US" sz="1100" i="0" dirty="0" smtClean="0">
                          <a:solidFill>
                            <a:schemeClr val="tx1"/>
                          </a:solidFill>
                        </a:rPr>
                        <a:t>on</a:t>
                      </a:r>
                      <a:r>
                        <a:rPr lang="en-US" sz="110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100" i="0" baseline="0" dirty="0">
                          <a:solidFill>
                            <a:schemeClr val="tx1"/>
                          </a:solidFill>
                        </a:rPr>
                        <a:t>a clearinghouse, then parties cash settle using CCP and the CCP </a:t>
                      </a:r>
                      <a:r>
                        <a:rPr lang="en-US" sz="1100" i="0" baseline="0" dirty="0" smtClean="0"/>
                        <a:t>Matrix</a:t>
                      </a:r>
                    </a:p>
                    <a:p>
                      <a:endParaRPr lang="en-US" sz="1100" baseline="0" dirty="0" smtClean="0"/>
                    </a:p>
                    <a:p>
                      <a:pPr marL="628620" lvl="1" indent="-171450">
                        <a:buFont typeface="Calibri" panose="020F0502020204030204" pitchFamily="34" charset="0"/>
                        <a:buChar char="˗"/>
                      </a:pPr>
                      <a:r>
                        <a:rPr lang="en-US" sz="1100" i="0" baseline="0" dirty="0" smtClean="0"/>
                        <a:t>If </a:t>
                      </a:r>
                      <a:r>
                        <a:rPr lang="en-US" sz="1100" i="0" baseline="0" dirty="0" err="1"/>
                        <a:t>swaption</a:t>
                      </a:r>
                      <a:r>
                        <a:rPr lang="en-US" sz="1100" i="0" baseline="0" dirty="0"/>
                        <a:t> expiration date is on or prior to the relevant CCP transition date: </a:t>
                      </a:r>
                      <a:r>
                        <a:rPr lang="en-US" sz="1100" i="0" baseline="0" dirty="0" smtClean="0"/>
                        <a:t>EONIA/EFFR</a:t>
                      </a:r>
                    </a:p>
                    <a:p>
                      <a:pPr marL="628620" lvl="1" indent="-171450">
                        <a:buFont typeface="Calibri" panose="020F0502020204030204" pitchFamily="34" charset="0"/>
                        <a:buChar char="˗"/>
                      </a:pPr>
                      <a:r>
                        <a:rPr lang="en-US" sz="1100" i="0" baseline="0" dirty="0" smtClean="0"/>
                        <a:t>If </a:t>
                      </a:r>
                      <a:r>
                        <a:rPr lang="en-US" sz="1100" i="0" baseline="0" dirty="0" err="1"/>
                        <a:t>swaption</a:t>
                      </a:r>
                      <a:r>
                        <a:rPr lang="en-US" sz="1100" i="0" baseline="0" dirty="0"/>
                        <a:t> expiration date is after the relevant CCP transition date: €</a:t>
                      </a:r>
                      <a:r>
                        <a:rPr lang="en-US" sz="1100" i="0" baseline="0" dirty="0" smtClean="0"/>
                        <a:t>STR/SOFR  </a:t>
                      </a:r>
                      <a:endParaRPr lang="en-US" sz="110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Parties</a:t>
                      </a:r>
                      <a:r>
                        <a:rPr lang="en-US" sz="1100" baseline="0" dirty="0"/>
                        <a:t> cash settle using CCP and the CCP </a:t>
                      </a:r>
                      <a:r>
                        <a:rPr lang="en-US" sz="1100" baseline="0" dirty="0" smtClean="0"/>
                        <a:t>Matrix</a:t>
                      </a:r>
                    </a:p>
                    <a:p>
                      <a:endParaRPr lang="en-US" sz="1100" baseline="0" dirty="0" smtClean="0"/>
                    </a:p>
                    <a:p>
                      <a:pPr marL="628620" lvl="1" indent="-171450">
                        <a:buFont typeface="Calibri" panose="020F0502020204030204" pitchFamily="34" charset="0"/>
                        <a:buChar char="˗"/>
                      </a:pPr>
                      <a:r>
                        <a:rPr lang="en-US" sz="1100" i="0" baseline="0" dirty="0" smtClean="0"/>
                        <a:t>If </a:t>
                      </a:r>
                      <a:r>
                        <a:rPr lang="en-US" sz="1100" i="0" baseline="0" dirty="0" err="1"/>
                        <a:t>swaption</a:t>
                      </a:r>
                      <a:r>
                        <a:rPr lang="en-US" sz="1100" i="0" baseline="0" dirty="0"/>
                        <a:t> expiration date is on or prior to the relevant CCP transition date: </a:t>
                      </a:r>
                      <a:r>
                        <a:rPr lang="en-US" sz="1100" i="0" baseline="0" dirty="0" smtClean="0"/>
                        <a:t>EONIA/EFFR</a:t>
                      </a:r>
                    </a:p>
                    <a:p>
                      <a:pPr marL="628620" lvl="1" indent="-171450">
                        <a:buFont typeface="Calibri" panose="020F0502020204030204" pitchFamily="34" charset="0"/>
                        <a:buChar char="˗"/>
                      </a:pPr>
                      <a:r>
                        <a:rPr lang="en-US" sz="1100" i="0" baseline="0" dirty="0" smtClean="0"/>
                        <a:t>If </a:t>
                      </a:r>
                      <a:r>
                        <a:rPr lang="en-US" sz="1100" i="0" baseline="0" dirty="0" err="1"/>
                        <a:t>swaption</a:t>
                      </a:r>
                      <a:r>
                        <a:rPr lang="en-US" sz="1100" i="0" baseline="0" dirty="0"/>
                        <a:t> expiration date is after the relevant CCP transition date: €</a:t>
                      </a:r>
                      <a:r>
                        <a:rPr lang="en-US" sz="1100" i="0" baseline="0" dirty="0" smtClean="0"/>
                        <a:t>STR/SOFR</a:t>
                      </a:r>
                      <a:endParaRPr lang="en-US" sz="1100" i="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303033"/>
                  </a:ext>
                </a:extLst>
              </a:tr>
              <a:tr h="673604">
                <a:tc>
                  <a:txBody>
                    <a:bodyPr/>
                    <a:lstStyle/>
                    <a:p>
                      <a:pPr marL="0" marR="0" lvl="0" indent="0" algn="l" defTabSz="9143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i="0" dirty="0"/>
                        <a:t>Parties</a:t>
                      </a:r>
                      <a:r>
                        <a:rPr lang="en-US" sz="1400" b="1" i="0" baseline="0" dirty="0"/>
                        <a:t> specify a MAC but not an </a:t>
                      </a:r>
                      <a:r>
                        <a:rPr lang="en-US" sz="1400" b="1" i="0" baseline="0" dirty="0" smtClean="0"/>
                        <a:t>ADR</a:t>
                      </a:r>
                      <a:endParaRPr lang="en-US" sz="1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baseline="0" dirty="0"/>
                        <a:t>Parties clear the underlying swap at the </a:t>
                      </a:r>
                      <a:r>
                        <a:rPr lang="en-US" sz="1100" i="0" baseline="0" dirty="0" smtClean="0"/>
                        <a:t>MAC. </a:t>
                      </a:r>
                      <a:endParaRPr lang="en-US" sz="11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Parties cash</a:t>
                      </a:r>
                      <a:r>
                        <a:rPr lang="en-US" sz="1100" baseline="0" dirty="0"/>
                        <a:t> settle 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</a:rPr>
                        <a:t>using MAC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discount factors for 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</a:rPr>
                        <a:t>purposes of CCP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797552"/>
                  </a:ext>
                </a:extLst>
              </a:tr>
            </a:tbl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839585" y="6311749"/>
            <a:ext cx="8803179" cy="47688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r>
              <a:rPr lang="en-US" dirty="0" err="1">
                <a:solidFill>
                  <a:srgbClr val="FFFFFF"/>
                </a:solidFill>
                <a:latin typeface="Arial"/>
                <a:ea typeface="Calibri"/>
              </a:rPr>
              <a:t>Swaptions</a:t>
            </a:r>
            <a:r>
              <a:rPr lang="en-US" dirty="0">
                <a:solidFill>
                  <a:srgbClr val="FFFFFF"/>
                </a:solidFill>
                <a:latin typeface="Arial"/>
                <a:ea typeface="Calibri"/>
              </a:rPr>
              <a:t>: ‘Agreed Discount Rate’ Supplement to the 2006 ISDA Definitions </a:t>
            </a:r>
            <a:endParaRPr lang="en-US" dirty="0"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118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30"/>
            <a:ext cx="10515600" cy="635539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Summary of Supplement 64 and Updated Matrix – OET/MET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76" y="982693"/>
            <a:ext cx="10810874" cy="514524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350" dirty="0"/>
          </a:p>
          <a:p>
            <a:pPr marL="0" indent="0">
              <a:buNone/>
            </a:pPr>
            <a:endParaRPr lang="en-US" sz="1350" dirty="0"/>
          </a:p>
        </p:txBody>
      </p:sp>
      <p:pic>
        <p:nvPicPr>
          <p:cNvPr id="10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1693" y="6280996"/>
            <a:ext cx="1933575" cy="47371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839584" y="6127941"/>
            <a:ext cx="11014365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555013"/>
              </p:ext>
            </p:extLst>
          </p:nvPr>
        </p:nvGraphicFramePr>
        <p:xfrm>
          <a:off x="1758365" y="1618232"/>
          <a:ext cx="8570495" cy="3202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7874">
                  <a:extLst>
                    <a:ext uri="{9D8B030D-6E8A-4147-A177-3AD203B41FA5}">
                      <a16:colId xmlns:a16="http://schemas.microsoft.com/office/drawing/2014/main" val="2308369966"/>
                    </a:ext>
                  </a:extLst>
                </a:gridCol>
                <a:gridCol w="5062621">
                  <a:extLst>
                    <a:ext uri="{9D8B030D-6E8A-4147-A177-3AD203B41FA5}">
                      <a16:colId xmlns:a16="http://schemas.microsoft.com/office/drawing/2014/main" val="2256408910"/>
                    </a:ext>
                  </a:extLst>
                </a:gridCol>
              </a:tblGrid>
              <a:tr h="5304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OET/MET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Cash Settlement and Collateralized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Cash Price (CCP)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510779"/>
                  </a:ext>
                </a:extLst>
              </a:tr>
              <a:tr h="1268451">
                <a:tc>
                  <a:txBody>
                    <a:bodyPr/>
                    <a:lstStyle/>
                    <a:p>
                      <a:pPr marL="0" marR="0" lvl="0" indent="0" algn="l" defTabSz="9143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i="0" dirty="0"/>
                        <a:t>Parties specify an ADR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Parties cash</a:t>
                      </a:r>
                      <a:r>
                        <a:rPr lang="en-US" sz="1100" baseline="0" dirty="0"/>
                        <a:t> settle using CCP and </a:t>
                      </a:r>
                      <a:r>
                        <a:rPr lang="en-US" sz="1100" baseline="0" dirty="0" smtClean="0"/>
                        <a:t>ADR</a:t>
                      </a:r>
                      <a:endParaRPr lang="en-US" sz="11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821964"/>
                  </a:ext>
                </a:extLst>
              </a:tr>
              <a:tr h="1404029">
                <a:tc>
                  <a:txBody>
                    <a:bodyPr/>
                    <a:lstStyle/>
                    <a:p>
                      <a:r>
                        <a:rPr lang="en-US" sz="1400" b="1" i="0" dirty="0"/>
                        <a:t>Parties do not specify an </a:t>
                      </a:r>
                      <a:r>
                        <a:rPr lang="en-US" sz="1400" b="1" i="0" baseline="0" dirty="0"/>
                        <a:t>ADR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Parties</a:t>
                      </a:r>
                      <a:r>
                        <a:rPr lang="en-US" sz="1100" baseline="0" dirty="0"/>
                        <a:t> cash settle using CCP and the CCP </a:t>
                      </a:r>
                      <a:r>
                        <a:rPr lang="en-US" sz="1100" baseline="0" dirty="0" smtClean="0"/>
                        <a:t>Matrix</a:t>
                      </a:r>
                    </a:p>
                    <a:p>
                      <a:endParaRPr lang="en-US" sz="1100" baseline="0" dirty="0"/>
                    </a:p>
                    <a:p>
                      <a:pPr marL="628620" lvl="1" indent="-171450">
                        <a:buFont typeface="Calibri" panose="020F0502020204030204" pitchFamily="34" charset="0"/>
                        <a:buChar char="˗"/>
                      </a:pPr>
                      <a:r>
                        <a:rPr lang="en-US" sz="1100" i="0" baseline="0" dirty="0"/>
                        <a:t>If OET/MET date is on or prior to the relevant CCP transition date: EONIA/EFFR</a:t>
                      </a:r>
                    </a:p>
                    <a:p>
                      <a:pPr marL="628620" lvl="1" indent="-171450">
                        <a:buFont typeface="Calibri" panose="020F0502020204030204" pitchFamily="34" charset="0"/>
                        <a:buChar char="˗"/>
                      </a:pPr>
                      <a:r>
                        <a:rPr lang="en-US" sz="1100" i="0" baseline="0" dirty="0"/>
                        <a:t>If OET/MET date is after the relevant CCP transition date: €STR/SOFR</a:t>
                      </a:r>
                    </a:p>
                    <a:p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303033"/>
                  </a:ext>
                </a:extLst>
              </a:tr>
            </a:tbl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839585" y="6311749"/>
            <a:ext cx="8803179" cy="47688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r>
              <a:rPr lang="en-US" dirty="0" err="1">
                <a:solidFill>
                  <a:srgbClr val="FFFFFF"/>
                </a:solidFill>
                <a:latin typeface="Arial"/>
                <a:ea typeface="Calibri"/>
              </a:rPr>
              <a:t>Swaptions</a:t>
            </a:r>
            <a:r>
              <a:rPr lang="en-US" dirty="0">
                <a:solidFill>
                  <a:srgbClr val="FFFFFF"/>
                </a:solidFill>
                <a:latin typeface="Arial"/>
                <a:ea typeface="Calibri"/>
              </a:rPr>
              <a:t>: ‘Agreed Discount Rate’ Supplement to the 2006 ISDA Definitions </a:t>
            </a:r>
            <a:endParaRPr lang="en-US" dirty="0"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810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MS_TEMPLATE_ID" val="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2F254C3D445D47A0EB99B57CCE694E" ma:contentTypeVersion="12" ma:contentTypeDescription="Create a new document." ma:contentTypeScope="" ma:versionID="10b5162cd8e8b743ceea0509ec6eabcb">
  <xsd:schema xmlns:xsd="http://www.w3.org/2001/XMLSchema" xmlns:xs="http://www.w3.org/2001/XMLSchema" xmlns:p="http://schemas.microsoft.com/office/2006/metadata/properties" xmlns:ns3="821f6d7c-384d-469d-ad94-8a46f9eb17e8" xmlns:ns4="786a0d0f-c9b3-47a6-ae02-25748c1f1ecd" targetNamespace="http://schemas.microsoft.com/office/2006/metadata/properties" ma:root="true" ma:fieldsID="beb3f109a3a980389e95c8b460d6d709" ns3:_="" ns4:_="">
    <xsd:import namespace="821f6d7c-384d-469d-ad94-8a46f9eb17e8"/>
    <xsd:import namespace="786a0d0f-c9b3-47a6-ae02-25748c1f1ec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1f6d7c-384d-469d-ad94-8a46f9eb17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a0d0f-c9b3-47a6-ae02-25748c1f1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6B8E06-ED74-4492-9B01-796A8A0B6B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1f6d7c-384d-469d-ad94-8a46f9eb17e8"/>
    <ds:schemaRef ds:uri="786a0d0f-c9b3-47a6-ae02-25748c1f1e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B5C784-F348-4124-91B9-CC5C07AC935A}">
  <ds:schemaRefs>
    <ds:schemaRef ds:uri="821f6d7c-384d-469d-ad94-8a46f9eb17e8"/>
    <ds:schemaRef ds:uri="http://purl.org/dc/terms/"/>
    <ds:schemaRef ds:uri="http://purl.org/dc/dcmitype/"/>
    <ds:schemaRef ds:uri="786a0d0f-c9b3-47a6-ae02-25748c1f1ecd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75A360C-AA6B-41E9-9AA1-F81D57B825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3349</TotalTime>
  <Words>645</Words>
  <Application>Microsoft Office PowerPoint</Application>
  <PresentationFormat>Widescreen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Custom Design</vt:lpstr>
      <vt:lpstr>PowerPoint Presentation</vt:lpstr>
      <vt:lpstr>Supplement 64 and Updated Matrix</vt:lpstr>
      <vt:lpstr>Summary of Supplement 64 and Updated Matrix - Swaptions</vt:lpstr>
      <vt:lpstr>Summary of Supplement 64 and Updated Matrix – OET/MET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ISDA WGMR 2015</dc:title>
  <dc:creator>Scott O'Malia</dc:creator>
  <cp:lastModifiedBy>Lauren Dobbs</cp:lastModifiedBy>
  <cp:revision>145</cp:revision>
  <cp:lastPrinted>2014-11-17T21:24:55Z</cp:lastPrinted>
  <dcterms:created xsi:type="dcterms:W3CDTF">2014-10-13T17:13:20Z</dcterms:created>
  <dcterms:modified xsi:type="dcterms:W3CDTF">2020-04-03T20:17:21Z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ient Code">
    <vt:lpwstr>10029737</vt:lpwstr>
  </property>
  <property fmtid="{D5CDD505-2E9C-101B-9397-08002B2CF9AE}" pid="3" name="DEDocumentLocation">
    <vt:lpwstr>C:\Users\sbrunton\AppData\Local\Linklaters\DocExplorer\Attachments\Swaptions Agreed Discount Rate Market Call_presentation.pptx</vt:lpwstr>
  </property>
  <property fmtid="{D5CDD505-2E9C-101B-9397-08002B2CF9AE}" pid="4" name="Document Number">
    <vt:lpwstr>A41461512</vt:lpwstr>
  </property>
  <property fmtid="{D5CDD505-2E9C-101B-9397-08002B2CF9AE}" pid="5" name="Last Modified">
    <vt:lpwstr>02 Apr 2020</vt:lpwstr>
  </property>
  <property fmtid="{D5CDD505-2E9C-101B-9397-08002B2CF9AE}" pid="6" name="Matter Number">
    <vt:lpwstr>L-254085</vt:lpwstr>
  </property>
  <property fmtid="{D5CDD505-2E9C-101B-9397-08002B2CF9AE}" pid="7" name="Mode">
    <vt:lpwstr>SendAs</vt:lpwstr>
  </property>
  <property fmtid="{D5CDD505-2E9C-101B-9397-08002B2CF9AE}" pid="8" name="Version">
    <vt:lpwstr>0.0</vt:lpwstr>
  </property>
  <property fmtid="{D5CDD505-2E9C-101B-9397-08002B2CF9AE}" pid="9" name="ObjectID">
    <vt:lpwstr>09001dc8947b381c</vt:lpwstr>
  </property>
  <property fmtid="{D5CDD505-2E9C-101B-9397-08002B2CF9AE}" pid="10" name="ContentTypeId">
    <vt:lpwstr>0x010100F22F254C3D445D47A0EB99B57CCE694E</vt:lpwstr>
  </property>
</Properties>
</file>