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1"/>
  </p:notesMasterIdLst>
  <p:sldIdLst>
    <p:sldId id="278" r:id="rId2"/>
    <p:sldId id="269" r:id="rId3"/>
    <p:sldId id="270" r:id="rId4"/>
    <p:sldId id="272" r:id="rId5"/>
    <p:sldId id="288" r:id="rId6"/>
    <p:sldId id="287" r:id="rId7"/>
    <p:sldId id="273" r:id="rId8"/>
    <p:sldId id="25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702" y="-22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3DDCEA-2341-43AD-8FA1-1514F0186D91}" type="datetimeFigureOut">
              <a:rPr lang="en-US" smtClean="0"/>
              <a:t>1/15/2016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6B0419-343A-410D-94F2-7404861D6BF1}" type="slidenum">
              <a:rPr lang="en-US" smtClean="0"/>
              <a:t>‹#›</a:t>
            </a:fld>
            <a:endParaRPr lang="en-US"/>
          </a:p>
        </p:txBody>
      </p:sp>
    </p:spTree>
    <p:extLst>
      <p:ext uri="{BB962C8B-B14F-4D97-AF65-F5344CB8AC3E}">
        <p14:creationId xmlns:p14="http://schemas.microsoft.com/office/powerpoint/2010/main" val="2948644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02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527E4B-AAA7-4971-8980-43A7DA0ABE5F}" type="slidenum">
              <a:rPr lang="en-US" smtClean="0">
                <a:solidFill>
                  <a:srgbClr val="000000"/>
                </a:solidFill>
              </a:rPr>
              <a:pPr fontAlgn="base">
                <a:spcBef>
                  <a:spcPct val="0"/>
                </a:spcBef>
                <a:spcAft>
                  <a:spcPct val="0"/>
                </a:spcAft>
                <a:defRPr/>
              </a:pPr>
              <a:t>1</a:t>
            </a:fld>
            <a:endParaRPr lang="en-US" dirty="0" smtClean="0">
              <a:solidFill>
                <a:srgbClr val="000000"/>
              </a:solidFill>
            </a:endParaRPr>
          </a:p>
        </p:txBody>
      </p:sp>
    </p:spTree>
    <p:extLst>
      <p:ext uri="{BB962C8B-B14F-4D97-AF65-F5344CB8AC3E}">
        <p14:creationId xmlns:p14="http://schemas.microsoft.com/office/powerpoint/2010/main" val="22450931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0" y="0"/>
            <a:ext cx="9144000" cy="1371600"/>
          </a:xfrm>
          <a:prstGeom prst="rect">
            <a:avLst/>
          </a:prstGeom>
          <a:solidFill>
            <a:schemeClr val="bg2"/>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ctrTitle"/>
          </p:nvPr>
        </p:nvSpPr>
        <p:spPr>
          <a:xfrm>
            <a:off x="609600" y="1752600"/>
            <a:ext cx="7924800" cy="3886200"/>
          </a:xfrm>
        </p:spPr>
        <p:txBody>
          <a:bodyPr/>
          <a:lstStyle>
            <a:lvl1pPr algn="l">
              <a:defRPr sz="2800" baseline="0">
                <a:solidFill>
                  <a:schemeClr val="bg1"/>
                </a:solidFill>
                <a:effectLst/>
              </a:defRPr>
            </a:lvl1pPr>
          </a:lstStyle>
          <a:p>
            <a:endParaRPr lang="en-US" dirty="0"/>
          </a:p>
        </p:txBody>
      </p:sp>
      <p:sp>
        <p:nvSpPr>
          <p:cNvPr id="6" name="TextBox 5"/>
          <p:cNvSpPr txBox="1"/>
          <p:nvPr userDrawn="1"/>
        </p:nvSpPr>
        <p:spPr>
          <a:xfrm>
            <a:off x="952500" y="6350921"/>
            <a:ext cx="7239000" cy="430887"/>
          </a:xfrm>
          <a:prstGeom prst="rect">
            <a:avLst/>
          </a:prstGeom>
          <a:noFill/>
        </p:spPr>
        <p:txBody>
          <a:bodyPr>
            <a:spAutoFit/>
          </a:bodyPr>
          <a:lstStyle/>
          <a:p>
            <a:pPr algn="ctr" fontAlgn="base">
              <a:spcBef>
                <a:spcPct val="0"/>
              </a:spcBef>
              <a:spcAft>
                <a:spcPct val="0"/>
              </a:spcAft>
            </a:pPr>
            <a:r>
              <a:rPr lang="en-US" sz="1100" baseline="30000" dirty="0" smtClean="0">
                <a:solidFill>
                  <a:srgbClr val="FFFFFF"/>
                </a:solidFill>
                <a:latin typeface="Arial" charset="0"/>
                <a:cs typeface="Arial" charset="0"/>
              </a:rPr>
              <a:t>®</a:t>
            </a:r>
            <a:r>
              <a:rPr lang="en-US" sz="1100" dirty="0" smtClean="0">
                <a:solidFill>
                  <a:srgbClr val="FFFFFF"/>
                </a:solidFill>
                <a:latin typeface="Arial" charset="0"/>
                <a:cs typeface="Arial" charset="0"/>
              </a:rPr>
              <a:t>ISDA is a registered trademark of the International Swaps and Derivatives Association, Inc. </a:t>
            </a:r>
            <a:br>
              <a:rPr lang="en-US" sz="1100" dirty="0" smtClean="0">
                <a:solidFill>
                  <a:srgbClr val="FFFFFF"/>
                </a:solidFill>
                <a:latin typeface="Arial" charset="0"/>
                <a:cs typeface="Arial" charset="0"/>
              </a:rPr>
            </a:br>
            <a:r>
              <a:rPr lang="en-US" sz="1100" dirty="0" smtClean="0">
                <a:solidFill>
                  <a:srgbClr val="FFFFFF"/>
                </a:solidFill>
                <a:latin typeface="Arial" charset="0"/>
                <a:cs typeface="Arial" charset="0"/>
              </a:rPr>
              <a:t>Copyright © 2016  International Swaps and Derivatives Association, Inc. </a:t>
            </a:r>
            <a:endParaRPr lang="en-US" sz="1100" dirty="0">
              <a:solidFill>
                <a:srgbClr val="FFFFFF"/>
              </a:solidFill>
              <a:latin typeface="Arial" charset="0"/>
              <a:cs typeface="Arial" charset="0"/>
            </a:endParaRPr>
          </a:p>
        </p:txBody>
      </p:sp>
      <p:pic>
        <p:nvPicPr>
          <p:cNvPr id="7" name="Picture 6" descr="ISDA logoTag_color text.emf"/>
          <p:cNvPicPr>
            <a:picLocks noChangeAspect="1"/>
          </p:cNvPicPr>
          <p:nvPr userDrawn="1"/>
        </p:nvPicPr>
        <p:blipFill>
          <a:blip r:embed="rId2" cstate="print"/>
          <a:stretch>
            <a:fillRect/>
          </a:stretch>
        </p:blipFill>
        <p:spPr>
          <a:xfrm>
            <a:off x="228600" y="381000"/>
            <a:ext cx="2898648" cy="721020"/>
          </a:xfrm>
          <a:prstGeom prst="rect">
            <a:avLst/>
          </a:prstGeom>
        </p:spPr>
      </p:pic>
    </p:spTree>
    <p:extLst>
      <p:ext uri="{BB962C8B-B14F-4D97-AF65-F5344CB8AC3E}">
        <p14:creationId xmlns:p14="http://schemas.microsoft.com/office/powerpoint/2010/main" val="37810458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381000" y="1143000"/>
            <a:ext cx="83058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13" name="Title 1"/>
          <p:cNvSpPr>
            <a:spLocks noGrp="1"/>
          </p:cNvSpPr>
          <p:nvPr>
            <p:ph type="title"/>
          </p:nvPr>
        </p:nvSpPr>
        <p:spPr>
          <a:xfrm>
            <a:off x="457200" y="76200"/>
            <a:ext cx="8229600" cy="1066800"/>
          </a:xfrm>
        </p:spPr>
        <p:txBody>
          <a:bodyPr/>
          <a:lstStyle/>
          <a:p>
            <a:r>
              <a:rPr lang="en-US" dirty="0" smtClean="0"/>
              <a:t>Click to edit Master title style</a:t>
            </a:r>
            <a:endParaRPr lang="en-US" dirty="0"/>
          </a:p>
        </p:txBody>
      </p:sp>
      <p:sp>
        <p:nvSpPr>
          <p:cNvPr id="9" name="Rectangle 3"/>
          <p:cNvSpPr>
            <a:spLocks noGrp="1" noChangeArrowheads="1"/>
          </p:cNvSpPr>
          <p:nvPr>
            <p:ph idx="1"/>
          </p:nvPr>
        </p:nvSpPr>
        <p:spPr bwMode="auto">
          <a:xfrm>
            <a:off x="457200" y="1295400"/>
            <a:ext cx="8229600" cy="4800600"/>
          </a:xfrm>
          <a:prstGeom prst="rect">
            <a:avLst/>
          </a:prstGeom>
          <a:noFill/>
          <a:ln w="9525">
            <a:noFill/>
            <a:miter lim="800000"/>
            <a:headEnd/>
            <a:tailEnd/>
          </a:ln>
        </p:spPr>
        <p:txBody>
          <a:bodyPr/>
          <a:lstStyle>
            <a:lvl1pPr marL="285750" indent="-285750" algn="l">
              <a:buFont typeface="Arial" pitchFamily="34" charset="0"/>
              <a:buNone/>
              <a:defRPr sz="3200">
                <a:solidFill>
                  <a:schemeClr val="bg1"/>
                </a:solidFill>
                <a:latin typeface="Arial" pitchFamily="34" charset="0"/>
                <a:cs typeface="Arial" pitchFamily="34" charset="0"/>
              </a:defRPr>
            </a:lvl1pPr>
            <a:lvl2pPr marL="1028700" indent="-285750" algn="l">
              <a:buFont typeface="Arial" pitchFamily="34" charset="0"/>
              <a:buChar char="•"/>
              <a:defRPr sz="3200">
                <a:solidFill>
                  <a:schemeClr val="bg1"/>
                </a:solidFill>
                <a:latin typeface="Arial" pitchFamily="34" charset="0"/>
                <a:cs typeface="Arial" pitchFamily="34" charset="0"/>
              </a:defRPr>
            </a:lvl2pPr>
            <a:lvl3pPr marL="628650" indent="-285750" algn="l">
              <a:buFont typeface="Arial" pitchFamily="34" charset="0"/>
              <a:buChar char="•"/>
              <a:defRPr sz="3200">
                <a:solidFill>
                  <a:schemeClr val="bg1"/>
                </a:solidFill>
                <a:latin typeface="Arial" pitchFamily="34" charset="0"/>
                <a:cs typeface="Arial" pitchFamily="34" charset="0"/>
              </a:defRPr>
            </a:lvl3pPr>
          </a:lstStyle>
          <a:p>
            <a:pPr lvl="0"/>
            <a:r>
              <a:rPr lang="en-US" noProof="0" dirty="0" smtClean="0"/>
              <a:t>Click to edit Master text styles</a:t>
            </a:r>
          </a:p>
          <a:p>
            <a:pPr lvl="2"/>
            <a:r>
              <a:rPr lang="en-US" noProof="0" dirty="0" smtClean="0"/>
              <a:t>Second level</a:t>
            </a:r>
          </a:p>
          <a:p>
            <a:pPr lvl="1"/>
            <a:r>
              <a:rPr lang="en-US" noProof="0" dirty="0" smtClean="0"/>
              <a:t>Third level</a:t>
            </a:r>
          </a:p>
        </p:txBody>
      </p:sp>
      <p:sp>
        <p:nvSpPr>
          <p:cNvPr id="6" name="Slide Number Placeholder 5"/>
          <p:cNvSpPr>
            <a:spLocks noGrp="1" noChangeArrowheads="1"/>
          </p:cNvSpPr>
          <p:nvPr>
            <p:ph type="sldNum" sz="quarter" idx="10"/>
          </p:nvPr>
        </p:nvSpPr>
        <p:spPr bwMode="auto">
          <a:xfrm>
            <a:off x="6705600" y="6324600"/>
            <a:ext cx="2133600" cy="2286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600">
                <a:solidFill>
                  <a:srgbClr val="FFFFFF"/>
                </a:solidFill>
                <a:latin typeface="Arial" charset="0"/>
                <a:cs typeface="+mn-cs"/>
              </a:defRPr>
            </a:lvl1pPr>
          </a:lstStyle>
          <a:p>
            <a:pPr>
              <a:defRPr/>
            </a:pPr>
            <a:fld id="{CB2A5E27-867F-4F68-9DE6-3083ABBF3D05}" type="slidenum">
              <a:rPr lang="en-US" smtClean="0"/>
              <a:pPr>
                <a:defRPr/>
              </a:pPr>
              <a:t>‹#›</a:t>
            </a:fld>
            <a:endParaRPr lang="en-US" dirty="0"/>
          </a:p>
        </p:txBody>
      </p:sp>
      <p:pic>
        <p:nvPicPr>
          <p:cNvPr id="7" name="Picture 6" descr="ISDA logo_white text.emf"/>
          <p:cNvPicPr>
            <a:picLocks noChangeAspect="1"/>
          </p:cNvPicPr>
          <p:nvPr userDrawn="1"/>
        </p:nvPicPr>
        <p:blipFill>
          <a:blip r:embed="rId2" cstate="print"/>
          <a:stretch>
            <a:fillRect/>
          </a:stretch>
        </p:blipFill>
        <p:spPr>
          <a:xfrm>
            <a:off x="457200" y="6281270"/>
            <a:ext cx="987552" cy="348130"/>
          </a:xfrm>
          <a:prstGeom prst="rect">
            <a:avLst/>
          </a:prstGeom>
        </p:spPr>
      </p:pic>
    </p:spTree>
    <p:extLst>
      <p:ext uri="{BB962C8B-B14F-4D97-AF65-F5344CB8AC3E}">
        <p14:creationId xmlns:p14="http://schemas.microsoft.com/office/powerpoint/2010/main" val="12853618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White">
      <p:bgPr>
        <a:solidFill>
          <a:srgbClr val="00549E"/>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3075" name="Rectangle 3"/>
          <p:cNvSpPr>
            <a:spLocks noGrp="1" noChangeArrowheads="1"/>
          </p:cNvSpPr>
          <p:nvPr>
            <p:ph type="body" idx="1"/>
          </p:nvPr>
        </p:nvSpPr>
        <p:spPr bwMode="auto">
          <a:xfrm>
            <a:off x="457200" y="1165225"/>
            <a:ext cx="8229600" cy="4930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126326018"/>
      </p:ext>
    </p:extLst>
  </p:cSld>
  <p:clrMap bg1="lt1" tx1="dk1" bg2="lt2" tx2="dk2" accent1="accent1" accent2="accent2" accent3="accent3" accent4="accent4" accent5="accent5" accent6="accent6" hlink="hlink" folHlink="folHlink"/>
  <p:sldLayoutIdLst>
    <p:sldLayoutId id="2147483685" r:id="rId1"/>
    <p:sldLayoutId id="2147483686" r:id="rId2"/>
  </p:sldLayoutIdLst>
  <p:timing>
    <p:tnLst>
      <p:par>
        <p:cTn id="1" dur="indefinite" restart="never" nodeType="tmRoot"/>
      </p:par>
    </p:tnLst>
  </p:timing>
  <p:hf hdr="0" ftr="0" dt="0"/>
  <p:txStyles>
    <p:titleStyle>
      <a:lvl1pPr algn="l" rtl="0" eaLnBrk="0" fontAlgn="base" hangingPunct="0">
        <a:spcBef>
          <a:spcPct val="0"/>
        </a:spcBef>
        <a:spcAft>
          <a:spcPct val="0"/>
        </a:spcAft>
        <a:defRPr sz="4000">
          <a:solidFill>
            <a:schemeClr val="bg1"/>
          </a:solidFill>
          <a:effectLst>
            <a:outerShdw blurRad="38100" dist="38100" dir="2700000" algn="tl">
              <a:srgbClr val="000000">
                <a:alpha val="43137"/>
              </a:srgbClr>
            </a:outerShdw>
          </a:effectLst>
          <a:latin typeface="Arial" pitchFamily="34" charset="0"/>
          <a:ea typeface="+mj-ea"/>
          <a:cs typeface="Arial" pitchFamily="34" charset="0"/>
        </a:defRPr>
      </a:lvl1pPr>
      <a:lvl2pPr algn="l" rtl="0" eaLnBrk="0" fontAlgn="base" hangingPunct="0">
        <a:spcBef>
          <a:spcPct val="0"/>
        </a:spcBef>
        <a:spcAft>
          <a:spcPct val="0"/>
        </a:spcAft>
        <a:defRPr sz="4000">
          <a:solidFill>
            <a:schemeClr val="bg1"/>
          </a:solidFill>
          <a:latin typeface="Arial" charset="0"/>
          <a:cs typeface="Arial" charset="0"/>
        </a:defRPr>
      </a:lvl2pPr>
      <a:lvl3pPr algn="l" rtl="0" eaLnBrk="0" fontAlgn="base" hangingPunct="0">
        <a:spcBef>
          <a:spcPct val="0"/>
        </a:spcBef>
        <a:spcAft>
          <a:spcPct val="0"/>
        </a:spcAft>
        <a:defRPr sz="4000">
          <a:solidFill>
            <a:schemeClr val="bg1"/>
          </a:solidFill>
          <a:latin typeface="Arial" charset="0"/>
          <a:cs typeface="Arial" charset="0"/>
        </a:defRPr>
      </a:lvl3pPr>
      <a:lvl4pPr algn="l" rtl="0" eaLnBrk="0" fontAlgn="base" hangingPunct="0">
        <a:spcBef>
          <a:spcPct val="0"/>
        </a:spcBef>
        <a:spcAft>
          <a:spcPct val="0"/>
        </a:spcAft>
        <a:defRPr sz="4000">
          <a:solidFill>
            <a:schemeClr val="bg1"/>
          </a:solidFill>
          <a:latin typeface="Arial" charset="0"/>
          <a:cs typeface="Arial" charset="0"/>
        </a:defRPr>
      </a:lvl4pPr>
      <a:lvl5pPr algn="l" rtl="0" eaLnBrk="0" fontAlgn="base" hangingPunct="0">
        <a:spcBef>
          <a:spcPct val="0"/>
        </a:spcBef>
        <a:spcAft>
          <a:spcPct val="0"/>
        </a:spcAft>
        <a:defRPr sz="4000">
          <a:solidFill>
            <a:schemeClr val="bg1"/>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Font typeface="Arial" charset="0"/>
        <a:defRPr lang="en-US" sz="3200" dirty="0">
          <a:solidFill>
            <a:schemeClr val="bg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lang="en-US" sz="3200" dirty="0">
          <a:solidFill>
            <a:schemeClr val="bg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lang="en-US" sz="3200" dirty="0">
          <a:solidFill>
            <a:schemeClr val="bg1"/>
          </a:solidFill>
          <a:latin typeface="Arial" pitchFamily="34" charset="0"/>
          <a:ea typeface="+mn-ea"/>
          <a:cs typeface="Arial" pitchFamily="34" charset="0"/>
        </a:defRPr>
      </a:lvl3pPr>
      <a:lvl4pPr marL="1600200" indent="-228600" algn="l" rtl="0" eaLnBrk="0" fontAlgn="base" hangingPunct="0">
        <a:spcBef>
          <a:spcPct val="20000"/>
        </a:spcBef>
        <a:spcAft>
          <a:spcPct val="0"/>
        </a:spcAft>
        <a:buChar char="–"/>
        <a:defRPr lang="en-US" sz="2400" dirty="0">
          <a:solidFill>
            <a:schemeClr val="bg1"/>
          </a:solidFill>
          <a:latin typeface="Arial" pitchFamily="34" charset="0"/>
          <a:ea typeface="+mn-ea"/>
          <a:cs typeface="Arial" pitchFamily="34" charset="0"/>
        </a:defRPr>
      </a:lvl4pPr>
      <a:lvl5pPr marL="2057400" indent="-228600" algn="l" rtl="0" eaLnBrk="0" fontAlgn="base" hangingPunct="0">
        <a:spcBef>
          <a:spcPct val="20000"/>
        </a:spcBef>
        <a:spcAft>
          <a:spcPct val="0"/>
        </a:spcAft>
        <a:buChar char="»"/>
        <a:defRPr lang="en-US" sz="2400" dirty="0">
          <a:solidFill>
            <a:schemeClr val="bg1"/>
          </a:solidFill>
          <a:latin typeface="Arial" pitchFamily="34" charset="0"/>
          <a:ea typeface="+mn-ea"/>
          <a:cs typeface="Arial"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3"/>
          <p:cNvSpPr>
            <a:spLocks noGrp="1"/>
          </p:cNvSpPr>
          <p:nvPr>
            <p:ph type="ctrTitle"/>
          </p:nvPr>
        </p:nvSpPr>
        <p:spPr>
          <a:xfrm>
            <a:off x="609600" y="1828800"/>
            <a:ext cx="7924800" cy="3886200"/>
          </a:xfrm>
        </p:spPr>
        <p:txBody>
          <a:bodyPr/>
          <a:lstStyle/>
          <a:p>
            <a:pPr algn="ctr">
              <a:spcBef>
                <a:spcPts val="0"/>
              </a:spcBef>
              <a:spcAft>
                <a:spcPts val="0"/>
              </a:spcAft>
            </a:pPr>
            <a:r>
              <a:rPr lang="en-US" altLang="en-US" sz="3200" b="1" dirty="0" smtClean="0">
                <a:solidFill>
                  <a:srgbClr val="FFFF00"/>
                </a:solidFill>
                <a:latin typeface="Franklin Gothic Book" pitchFamily="34" charset="0"/>
                <a:cs typeface="Arial" charset="0"/>
              </a:rPr>
              <a:t/>
            </a:r>
            <a:br>
              <a:rPr lang="en-US" altLang="en-US" sz="3200" b="1" dirty="0" smtClean="0">
                <a:solidFill>
                  <a:srgbClr val="FFFF00"/>
                </a:solidFill>
                <a:latin typeface="Franklin Gothic Book" pitchFamily="34" charset="0"/>
                <a:cs typeface="Arial" charset="0"/>
              </a:rPr>
            </a:br>
            <a:r>
              <a:rPr lang="en-US" altLang="en-US" sz="3200" b="1" dirty="0" smtClean="0">
                <a:solidFill>
                  <a:srgbClr val="FFFF00"/>
                </a:solidFill>
                <a:latin typeface="Times New Roman" panose="02020603050405020304" pitchFamily="18" charset="0"/>
                <a:cs typeface="Times New Roman" panose="02020603050405020304" pitchFamily="18" charset="0"/>
              </a:rPr>
              <a:t>ISDA Symbology </a:t>
            </a:r>
            <a:br>
              <a:rPr lang="en-US" altLang="en-US" sz="3200" b="1" dirty="0" smtClean="0">
                <a:solidFill>
                  <a:srgbClr val="FFFF00"/>
                </a:solidFill>
                <a:latin typeface="Times New Roman" panose="02020603050405020304" pitchFamily="18" charset="0"/>
                <a:cs typeface="Times New Roman" panose="02020603050405020304" pitchFamily="18" charset="0"/>
              </a:rPr>
            </a:br>
            <a:r>
              <a:rPr lang="en-US" altLang="en-US" sz="3200" b="1" dirty="0" smtClean="0">
                <a:solidFill>
                  <a:srgbClr val="FFFF00"/>
                </a:solidFill>
                <a:latin typeface="Times New Roman" panose="02020603050405020304" pitchFamily="18" charset="0"/>
                <a:cs typeface="Times New Roman" panose="02020603050405020304" pitchFamily="18" charset="0"/>
              </a:rPr>
              <a:t>2015 end of year update</a:t>
            </a:r>
            <a:br>
              <a:rPr lang="en-US" altLang="en-US" sz="3200" b="1" dirty="0" smtClean="0">
                <a:solidFill>
                  <a:srgbClr val="FFFF00"/>
                </a:solidFill>
                <a:latin typeface="Times New Roman" panose="02020603050405020304" pitchFamily="18" charset="0"/>
                <a:cs typeface="Times New Roman" panose="02020603050405020304" pitchFamily="18" charset="0"/>
              </a:rPr>
            </a:br>
            <a:r>
              <a:rPr lang="en-US" altLang="en-US" sz="900" b="1" dirty="0" smtClean="0">
                <a:solidFill>
                  <a:srgbClr val="FFFF00"/>
                </a:solidFill>
                <a:latin typeface="Times New Roman" panose="02020603050405020304" pitchFamily="18" charset="0"/>
                <a:cs typeface="Times New Roman" panose="02020603050405020304" pitchFamily="18" charset="0"/>
              </a:rPr>
              <a:t/>
            </a:r>
            <a:br>
              <a:rPr lang="en-US" altLang="en-US" sz="900" b="1" dirty="0" smtClean="0">
                <a:solidFill>
                  <a:srgbClr val="FFFF00"/>
                </a:solidFill>
                <a:latin typeface="Times New Roman" panose="02020603050405020304" pitchFamily="18" charset="0"/>
                <a:cs typeface="Times New Roman" panose="02020603050405020304" pitchFamily="18" charset="0"/>
              </a:rPr>
            </a:br>
            <a:r>
              <a:rPr lang="en-US" altLang="en-US" sz="3200" dirty="0" smtClean="0">
                <a:latin typeface="Times New Roman" panose="02020603050405020304" pitchFamily="18" charset="0"/>
                <a:cs typeface="Times New Roman" panose="02020603050405020304" pitchFamily="18" charset="0"/>
              </a:rPr>
              <a:t/>
            </a:r>
            <a:br>
              <a:rPr lang="en-US" altLang="en-US" sz="3200" dirty="0" smtClean="0">
                <a:latin typeface="Times New Roman" panose="02020603050405020304" pitchFamily="18" charset="0"/>
                <a:cs typeface="Times New Roman" panose="02020603050405020304" pitchFamily="18" charset="0"/>
              </a:rPr>
            </a:br>
            <a:r>
              <a:rPr lang="en-US" altLang="en-US" sz="2000" dirty="0" smtClean="0">
                <a:latin typeface="Franklin Gothic Book" pitchFamily="34" charset="0"/>
                <a:cs typeface="Arial" charset="0"/>
              </a:rPr>
              <a:t>Public</a:t>
            </a:r>
            <a:endParaRPr lang="en-US" altLang="en-US" sz="2000" dirty="0" smtClean="0">
              <a:solidFill>
                <a:srgbClr val="FF0000"/>
              </a:solidFill>
              <a:latin typeface="Franklin Gothic Book" pitchFamily="34" charset="0"/>
              <a:cs typeface="Arial" charset="0"/>
            </a:endParaRPr>
          </a:p>
        </p:txBody>
      </p:sp>
    </p:spTree>
    <p:extLst>
      <p:ext uri="{BB962C8B-B14F-4D97-AF65-F5344CB8AC3E}">
        <p14:creationId xmlns:p14="http://schemas.microsoft.com/office/powerpoint/2010/main" val="4263774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Symbology Project </a:t>
            </a:r>
            <a:endParaRPr lang="en-US" dirty="0"/>
          </a:p>
        </p:txBody>
      </p:sp>
      <p:sp>
        <p:nvSpPr>
          <p:cNvPr id="3" name="Content Placeholder 2"/>
          <p:cNvSpPr>
            <a:spLocks noGrp="1"/>
          </p:cNvSpPr>
          <p:nvPr>
            <p:ph idx="1"/>
          </p:nvPr>
        </p:nvSpPr>
        <p:spPr/>
        <p:txBody>
          <a:bodyPr/>
          <a:lstStyle/>
          <a:p>
            <a:r>
              <a:rPr lang="en-US" sz="1800" i="1" dirty="0" smtClean="0"/>
              <a:t>Goal:</a:t>
            </a:r>
            <a:r>
              <a:rPr lang="en-US" sz="1800" dirty="0" smtClean="0"/>
              <a:t> </a:t>
            </a:r>
          </a:p>
          <a:p>
            <a:r>
              <a:rPr lang="en-US" sz="1800" dirty="0" smtClean="0"/>
              <a:t>	</a:t>
            </a:r>
            <a:r>
              <a:rPr lang="en-US" sz="1600" dirty="0" smtClean="0"/>
              <a:t>Create </a:t>
            </a:r>
            <a:r>
              <a:rPr lang="en-US" sz="1600" dirty="0"/>
              <a:t>a standard </a:t>
            </a:r>
            <a:r>
              <a:rPr lang="en-US" sz="1600" dirty="0" err="1"/>
              <a:t>symbology</a:t>
            </a:r>
            <a:r>
              <a:rPr lang="en-US" sz="1600" dirty="0"/>
              <a:t> for derivative products for pre-trade, trading and post trade workflows, to be used by the entire industry, as an open-source</a:t>
            </a:r>
            <a:r>
              <a:rPr lang="en-US" sz="1600" dirty="0">
                <a:solidFill>
                  <a:srgbClr val="FF0000"/>
                </a:solidFill>
              </a:rPr>
              <a:t> </a:t>
            </a:r>
            <a:r>
              <a:rPr lang="en-US" sz="1600" dirty="0"/>
              <a:t>standard</a:t>
            </a:r>
            <a:r>
              <a:rPr lang="en-US" sz="1600" dirty="0" smtClean="0"/>
              <a:t>. </a:t>
            </a:r>
            <a:r>
              <a:rPr lang="en-US" sz="1600" dirty="0"/>
              <a:t>i.e. a methodology for the  identification of derivative products</a:t>
            </a:r>
            <a:r>
              <a:rPr lang="en-US" sz="1600" dirty="0" smtClean="0"/>
              <a:t>.</a:t>
            </a:r>
            <a:br>
              <a:rPr lang="en-US" sz="1600" dirty="0" smtClean="0"/>
            </a:br>
            <a:endParaRPr lang="en-US" sz="1800" dirty="0" smtClean="0"/>
          </a:p>
          <a:p>
            <a:r>
              <a:rPr lang="en-US" sz="1800" i="1" dirty="0" smtClean="0"/>
              <a:t>How </a:t>
            </a:r>
            <a:r>
              <a:rPr lang="en-US" sz="1800" i="1" dirty="0"/>
              <a:t>does product </a:t>
            </a:r>
            <a:r>
              <a:rPr lang="en-US" sz="1800" i="1" dirty="0" err="1"/>
              <a:t>symbology</a:t>
            </a:r>
            <a:r>
              <a:rPr lang="en-US" sz="1800" i="1" dirty="0"/>
              <a:t> differ from unique product </a:t>
            </a:r>
            <a:r>
              <a:rPr lang="en-US" sz="1800" i="1" dirty="0" smtClean="0"/>
              <a:t>identifiers (UPIs</a:t>
            </a:r>
            <a:r>
              <a:rPr lang="en-US" sz="1800" i="1" dirty="0"/>
              <a:t>)?</a:t>
            </a:r>
          </a:p>
          <a:p>
            <a:r>
              <a:rPr lang="en-US" sz="1800" dirty="0" smtClean="0"/>
              <a:t>	</a:t>
            </a:r>
            <a:r>
              <a:rPr lang="en-US" sz="1600" dirty="0" smtClean="0"/>
              <a:t>The </a:t>
            </a:r>
            <a:r>
              <a:rPr lang="en-US" sz="1600" dirty="0"/>
              <a:t>work on product </a:t>
            </a:r>
            <a:r>
              <a:rPr lang="en-US" sz="1600" dirty="0" err="1"/>
              <a:t>symbology</a:t>
            </a:r>
            <a:r>
              <a:rPr lang="en-US" sz="1600" dirty="0"/>
              <a:t> is closely aligned with the CPMI-IOSCO work on UPIs, and the product symbols should be consistent with the known UPI requirements. The primary focus for a UPI is the aggregation of data that is reported to trade repositories. In addition to reporting and other regulatory requirements, the Symbology group is looking to satisfy certain business requirements, and is considering the operational and infrastructure implications of the introduction of product symbols in various processes</a:t>
            </a:r>
            <a:r>
              <a:rPr lang="en-US" sz="1800" dirty="0" smtClean="0"/>
              <a:t>.</a:t>
            </a:r>
          </a:p>
        </p:txBody>
      </p:sp>
      <p:sp>
        <p:nvSpPr>
          <p:cNvPr id="4" name="Slide Number Placeholder 3"/>
          <p:cNvSpPr>
            <a:spLocks noGrp="1"/>
          </p:cNvSpPr>
          <p:nvPr>
            <p:ph type="sldNum" sz="quarter" idx="10"/>
          </p:nvPr>
        </p:nvSpPr>
        <p:spPr/>
        <p:txBody>
          <a:bodyPr/>
          <a:lstStyle/>
          <a:p>
            <a:pPr>
              <a:defRPr/>
            </a:pPr>
            <a:fld id="{CB2A5E27-867F-4F68-9DE6-3083ABBF3D05}" type="slidenum">
              <a:rPr lang="en-US" smtClean="0"/>
              <a:pPr>
                <a:defRPr/>
              </a:pPr>
              <a:t>2</a:t>
            </a:fld>
            <a:endParaRPr lang="en-US" dirty="0"/>
          </a:p>
        </p:txBody>
      </p:sp>
    </p:spTree>
    <p:extLst>
      <p:ext uri="{BB962C8B-B14F-4D97-AF65-F5344CB8AC3E}">
        <p14:creationId xmlns:p14="http://schemas.microsoft.com/office/powerpoint/2010/main" val="774173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Symbology Project</a:t>
            </a:r>
            <a:endParaRPr lang="en-US" dirty="0"/>
          </a:p>
        </p:txBody>
      </p:sp>
      <p:sp>
        <p:nvSpPr>
          <p:cNvPr id="3" name="Content Placeholder 2"/>
          <p:cNvSpPr>
            <a:spLocks noGrp="1"/>
          </p:cNvSpPr>
          <p:nvPr>
            <p:ph idx="1"/>
          </p:nvPr>
        </p:nvSpPr>
        <p:spPr/>
        <p:txBody>
          <a:bodyPr/>
          <a:lstStyle/>
          <a:p>
            <a:r>
              <a:rPr lang="en-US" sz="1600" u="sng" dirty="0" smtClean="0"/>
              <a:t>Why:</a:t>
            </a:r>
            <a:r>
              <a:rPr lang="en-US" sz="1600" dirty="0" smtClean="0"/>
              <a:t> </a:t>
            </a:r>
          </a:p>
          <a:p>
            <a:r>
              <a:rPr lang="en-US" sz="1600" dirty="0" smtClean="0"/>
              <a:t>	Regulatory drivers (MIFID II/MIFIR, SEC, CPMI-IOSCO,...) and general business drivers (reduce complexity, simplify aggregation of liquidity,...)</a:t>
            </a:r>
          </a:p>
          <a:p>
            <a:endParaRPr lang="en-US" sz="1600" dirty="0" smtClean="0"/>
          </a:p>
          <a:p>
            <a:r>
              <a:rPr lang="en-US" sz="1600" dirty="0" smtClean="0"/>
              <a:t> </a:t>
            </a:r>
            <a:r>
              <a:rPr lang="en-US" sz="1600" u="sng" dirty="0" smtClean="0"/>
              <a:t>Who</a:t>
            </a:r>
            <a:r>
              <a:rPr lang="en-US" sz="1600" dirty="0" smtClean="0"/>
              <a:t>:</a:t>
            </a:r>
          </a:p>
          <a:p>
            <a:r>
              <a:rPr lang="en-US" sz="1600" dirty="0" smtClean="0"/>
              <a:t>	Project under ISDA governance with buy side,  sell side and market infrastructure representation.</a:t>
            </a:r>
          </a:p>
          <a:p>
            <a:r>
              <a:rPr lang="en-US" sz="1600" dirty="0"/>
              <a:t>	</a:t>
            </a:r>
            <a:r>
              <a:rPr lang="en-US" sz="1600" dirty="0" smtClean="0"/>
              <a:t>	- open process</a:t>
            </a:r>
          </a:p>
          <a:p>
            <a:r>
              <a:rPr lang="en-US" sz="1600" dirty="0"/>
              <a:t>	</a:t>
            </a:r>
            <a:r>
              <a:rPr lang="en-US" sz="1600" dirty="0" smtClean="0"/>
              <a:t>	- broader consultations envisioned</a:t>
            </a:r>
          </a:p>
          <a:p>
            <a:endParaRPr lang="en-US" sz="1600" dirty="0" smtClean="0"/>
          </a:p>
          <a:p>
            <a:r>
              <a:rPr lang="en-US" sz="1600" u="sng" dirty="0" smtClean="0"/>
              <a:t>Objectives:</a:t>
            </a:r>
          </a:p>
          <a:p>
            <a:pPr>
              <a:buFont typeface="Wingdings" panose="05000000000000000000" pitchFamily="2" charset="2"/>
              <a:buChar char="ü"/>
            </a:pPr>
            <a:r>
              <a:rPr lang="en-US" sz="1600" dirty="0" smtClean="0"/>
              <a:t>Define the required level of </a:t>
            </a:r>
            <a:r>
              <a:rPr lang="en-US" sz="1600" b="1" u="sng" dirty="0" smtClean="0"/>
              <a:t>granularity for the different products/asset classes</a:t>
            </a:r>
            <a:r>
              <a:rPr lang="en-US" sz="1600" dirty="0" smtClean="0"/>
              <a:t>, taking </a:t>
            </a:r>
            <a:r>
              <a:rPr lang="en-US" sz="1600" dirty="0"/>
              <a:t> </a:t>
            </a:r>
            <a:r>
              <a:rPr lang="en-US" sz="1600" dirty="0" smtClean="0"/>
              <a:t>   into account regulatory and business requirements;</a:t>
            </a:r>
          </a:p>
          <a:p>
            <a:pPr>
              <a:buFont typeface="Wingdings" panose="05000000000000000000" pitchFamily="2" charset="2"/>
              <a:buChar char="ü"/>
            </a:pPr>
            <a:r>
              <a:rPr lang="en-US" sz="1600" dirty="0" smtClean="0"/>
              <a:t>Evaluate approaches to the </a:t>
            </a:r>
            <a:r>
              <a:rPr lang="en-US" sz="1600" b="1" u="sng" dirty="0" smtClean="0"/>
              <a:t>format</a:t>
            </a:r>
            <a:r>
              <a:rPr lang="en-US" sz="1600" dirty="0" smtClean="0"/>
              <a:t> of actual identifiers ( length, intelligence, ...) and help build industry consensus;</a:t>
            </a:r>
          </a:p>
          <a:p>
            <a:pPr>
              <a:buFont typeface="Wingdings" panose="05000000000000000000" pitchFamily="2" charset="2"/>
              <a:buChar char="ü"/>
            </a:pPr>
            <a:r>
              <a:rPr lang="en-US" sz="1600" dirty="0" smtClean="0"/>
              <a:t>Facilitate </a:t>
            </a:r>
            <a:r>
              <a:rPr lang="en-US" sz="1600" b="1" u="sng" dirty="0" smtClean="0"/>
              <a:t>infrastructure</a:t>
            </a:r>
            <a:r>
              <a:rPr lang="en-US" sz="1600" dirty="0" smtClean="0"/>
              <a:t> build-out according to agreed principles.		 </a:t>
            </a:r>
            <a:endParaRPr lang="en-US" sz="1600" dirty="0"/>
          </a:p>
          <a:p>
            <a:pPr>
              <a:buFont typeface="Wingdings" panose="05000000000000000000" pitchFamily="2" charset="2"/>
              <a:buChar char="ü"/>
            </a:pPr>
            <a:endParaRPr lang="en-US" sz="1600" dirty="0" smtClean="0"/>
          </a:p>
          <a:p>
            <a:pPr>
              <a:buFont typeface="Courier New" panose="02070309020205020404" pitchFamily="49" charset="0"/>
              <a:buChar char="o"/>
            </a:pPr>
            <a:endParaRPr lang="en-US" sz="1800" dirty="0"/>
          </a:p>
          <a:p>
            <a:pPr>
              <a:buFont typeface="Courier New" panose="02070309020205020404" pitchFamily="49" charset="0"/>
              <a:buChar char="o"/>
            </a:pPr>
            <a:endParaRPr lang="en-US" sz="1800" dirty="0"/>
          </a:p>
        </p:txBody>
      </p:sp>
      <p:sp>
        <p:nvSpPr>
          <p:cNvPr id="4" name="Slide Number Placeholder 3"/>
          <p:cNvSpPr>
            <a:spLocks noGrp="1"/>
          </p:cNvSpPr>
          <p:nvPr>
            <p:ph type="sldNum" sz="quarter" idx="10"/>
          </p:nvPr>
        </p:nvSpPr>
        <p:spPr/>
        <p:txBody>
          <a:bodyPr/>
          <a:lstStyle/>
          <a:p>
            <a:pPr>
              <a:defRPr/>
            </a:pPr>
            <a:fld id="{CB2A5E27-867F-4F68-9DE6-3083ABBF3D05}" type="slidenum">
              <a:rPr lang="en-US" smtClean="0"/>
              <a:pPr>
                <a:defRPr/>
              </a:pPr>
              <a:t>3</a:t>
            </a:fld>
            <a:endParaRPr lang="en-US" dirty="0"/>
          </a:p>
        </p:txBody>
      </p:sp>
    </p:spTree>
    <p:extLst>
      <p:ext uri="{BB962C8B-B14F-4D97-AF65-F5344CB8AC3E}">
        <p14:creationId xmlns:p14="http://schemas.microsoft.com/office/powerpoint/2010/main" val="1835678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Symbology 2015: Achievements</a:t>
            </a:r>
            <a:endParaRPr lang="en-US" dirty="0"/>
          </a:p>
        </p:txBody>
      </p:sp>
      <p:sp>
        <p:nvSpPr>
          <p:cNvPr id="3" name="Content Placeholder 2"/>
          <p:cNvSpPr>
            <a:spLocks noGrp="1"/>
          </p:cNvSpPr>
          <p:nvPr>
            <p:ph idx="1"/>
          </p:nvPr>
        </p:nvSpPr>
        <p:spPr>
          <a:xfrm>
            <a:off x="457200" y="1219200"/>
            <a:ext cx="8229600" cy="5029200"/>
          </a:xfrm>
        </p:spPr>
        <p:txBody>
          <a:bodyPr/>
          <a:lstStyle/>
          <a:p>
            <a:pPr marL="457200" indent="-457200">
              <a:buFontTx/>
              <a:buChar char="-"/>
            </a:pPr>
            <a:r>
              <a:rPr lang="en-US" sz="1400" b="1" dirty="0" smtClean="0"/>
              <a:t>Implementation report - principles and recommendations for a derivatives product identifier </a:t>
            </a:r>
            <a:r>
              <a:rPr lang="en-US" sz="1400" i="1" dirty="0" smtClean="0"/>
              <a:t>(key principles document for working groups to follow in design</a:t>
            </a:r>
            <a:r>
              <a:rPr lang="en-US" sz="1400" i="1" dirty="0" smtClean="0"/>
              <a:t>)</a:t>
            </a:r>
            <a:r>
              <a:rPr lang="en-US" sz="1400" i="1" dirty="0" smtClean="0">
                <a:solidFill>
                  <a:srgbClr val="FF0000"/>
                </a:solidFill>
              </a:rPr>
              <a:t/>
            </a:r>
            <a:br>
              <a:rPr lang="en-US" sz="1400" i="1" dirty="0" smtClean="0">
                <a:solidFill>
                  <a:srgbClr val="FF0000"/>
                </a:solidFill>
              </a:rPr>
            </a:br>
            <a:endParaRPr lang="en-US" sz="1400" i="1" dirty="0" smtClean="0">
              <a:solidFill>
                <a:srgbClr val="FF0000"/>
              </a:solidFill>
            </a:endParaRPr>
          </a:p>
          <a:p>
            <a:pPr marL="457200" indent="-457200">
              <a:buFontTx/>
              <a:buChar char="-"/>
            </a:pPr>
            <a:r>
              <a:rPr lang="en-US" sz="1400" b="1" dirty="0" smtClean="0"/>
              <a:t>MIFIDII/MIFIR regulatory report</a:t>
            </a:r>
            <a:r>
              <a:rPr lang="en-US" sz="1400" dirty="0" smtClean="0"/>
              <a:t> </a:t>
            </a:r>
            <a:r>
              <a:rPr lang="en-US" sz="1400" i="1" dirty="0" smtClean="0"/>
              <a:t>(</a:t>
            </a:r>
            <a:r>
              <a:rPr lang="en-GB" sz="1400" i="1" dirty="0" smtClean="0"/>
              <a:t>analysis </a:t>
            </a:r>
            <a:r>
              <a:rPr lang="en-GB" sz="1400" i="1" dirty="0"/>
              <a:t>of the MiFID II/</a:t>
            </a:r>
            <a:r>
              <a:rPr lang="en-GB" sz="1400" i="1" dirty="0" err="1"/>
              <a:t>MiFIR</a:t>
            </a:r>
            <a:r>
              <a:rPr lang="en-GB" sz="1400" i="1" dirty="0"/>
              <a:t> </a:t>
            </a:r>
            <a:r>
              <a:rPr lang="en-GB" sz="1400" i="1" dirty="0" smtClean="0"/>
              <a:t>regulations with focus on </a:t>
            </a:r>
            <a:r>
              <a:rPr lang="en-GB" sz="1400" i="1" dirty="0"/>
              <a:t>identifier </a:t>
            </a:r>
            <a:r>
              <a:rPr lang="en-GB" sz="1400" i="1" dirty="0" smtClean="0"/>
              <a:t>requirements</a:t>
            </a:r>
            <a:r>
              <a:rPr lang="en-GB" sz="1400" i="1" dirty="0" smtClean="0"/>
              <a:t>)</a:t>
            </a:r>
            <a:r>
              <a:rPr lang="en-GB" sz="1400" i="1" dirty="0" smtClean="0">
                <a:solidFill>
                  <a:srgbClr val="FF0000"/>
                </a:solidFill>
              </a:rPr>
              <a:t/>
            </a:r>
            <a:br>
              <a:rPr lang="en-GB" sz="1400" i="1" dirty="0" smtClean="0">
                <a:solidFill>
                  <a:srgbClr val="FF0000"/>
                </a:solidFill>
              </a:rPr>
            </a:br>
            <a:endParaRPr lang="en-GB" sz="1400" i="1" dirty="0" smtClean="0">
              <a:solidFill>
                <a:srgbClr val="FF0000"/>
              </a:solidFill>
            </a:endParaRPr>
          </a:p>
          <a:p>
            <a:pPr marL="457200" indent="-457200">
              <a:buFontTx/>
              <a:buChar char="-"/>
            </a:pPr>
            <a:r>
              <a:rPr lang="en-GB" sz="1400" b="1" dirty="0" smtClean="0"/>
              <a:t>Report on data analysis carried out using US SDR data</a:t>
            </a:r>
            <a:r>
              <a:rPr lang="en-GB" sz="1400" dirty="0" smtClean="0"/>
              <a:t> (Interest Rate derivative </a:t>
            </a:r>
            <a:r>
              <a:rPr lang="en-US" sz="1400" dirty="0" smtClean="0"/>
              <a:t>transaction </a:t>
            </a:r>
            <a:r>
              <a:rPr lang="en-US" sz="1400" dirty="0"/>
              <a:t>data </a:t>
            </a:r>
            <a:r>
              <a:rPr lang="en-US" sz="1400" dirty="0" smtClean="0"/>
              <a:t>from </a:t>
            </a:r>
            <a:r>
              <a:rPr lang="en-US" sz="1400" dirty="0"/>
              <a:t>Swap Data Repositories (SDRs) </a:t>
            </a:r>
            <a:r>
              <a:rPr lang="en-US" sz="1400" dirty="0" smtClean="0"/>
              <a:t>was </a:t>
            </a:r>
            <a:r>
              <a:rPr lang="en-US" sz="1400" dirty="0"/>
              <a:t>analyzed </a:t>
            </a:r>
            <a:r>
              <a:rPr lang="en-US" sz="1400" dirty="0" smtClean="0"/>
              <a:t>to aid definition </a:t>
            </a:r>
            <a:r>
              <a:rPr lang="en-US" sz="1400" dirty="0"/>
              <a:t>of the </a:t>
            </a:r>
            <a:r>
              <a:rPr lang="en-US" sz="1400" dirty="0" smtClean="0"/>
              <a:t>hierarchies proposed. Analysis looked at: 1) number </a:t>
            </a:r>
            <a:r>
              <a:rPr lang="en-US" sz="1400" dirty="0"/>
              <a:t>of identifiers that would be created for a given level of </a:t>
            </a:r>
            <a:r>
              <a:rPr lang="en-US" sz="1400" dirty="0" smtClean="0"/>
              <a:t>granularity 2) ratio </a:t>
            </a:r>
            <a:r>
              <a:rPr lang="en-US" sz="1400" dirty="0"/>
              <a:t>of those (potential) identifiers versus the actual reported </a:t>
            </a:r>
            <a:r>
              <a:rPr lang="en-US" sz="1400" dirty="0" smtClean="0"/>
              <a:t>trades</a:t>
            </a:r>
            <a:r>
              <a:rPr lang="en-GB" sz="1400" dirty="0" smtClean="0"/>
              <a:t>)</a:t>
            </a:r>
            <a:endParaRPr lang="en-US" sz="1400" i="1" dirty="0" smtClean="0">
              <a:solidFill>
                <a:srgbClr val="FF0000"/>
              </a:solidFill>
            </a:endParaRPr>
          </a:p>
          <a:p>
            <a:pPr marL="457200" indent="-457200">
              <a:buFontTx/>
              <a:buChar char="-"/>
            </a:pPr>
            <a:r>
              <a:rPr lang="en-US" sz="1400" b="1" dirty="0" smtClean="0"/>
              <a:t>Symbology hierarchy approach provisionally defined </a:t>
            </a:r>
            <a:r>
              <a:rPr lang="en-US" sz="1400" dirty="0" smtClean="0"/>
              <a:t>for primary products in credit, equity and rates by each asset class working group (slide 5 &amp; 6)</a:t>
            </a:r>
            <a:br>
              <a:rPr lang="en-US" sz="1400" dirty="0" smtClean="0"/>
            </a:br>
            <a:endParaRPr lang="en-US" sz="1400" dirty="0" smtClean="0"/>
          </a:p>
          <a:p>
            <a:pPr marL="457200" indent="-457200">
              <a:buFontTx/>
              <a:buChar char="-"/>
            </a:pPr>
            <a:r>
              <a:rPr lang="en-US" sz="1400" b="1" dirty="0" smtClean="0"/>
              <a:t>External outreach </a:t>
            </a:r>
            <a:r>
              <a:rPr lang="en-US" sz="1400" dirty="0" smtClean="0"/>
              <a:t>to regulators and trade associations</a:t>
            </a:r>
            <a:br>
              <a:rPr lang="en-US" sz="1400" dirty="0" smtClean="0"/>
            </a:br>
            <a:endParaRPr lang="en-US" sz="1400" dirty="0" smtClean="0"/>
          </a:p>
          <a:p>
            <a:pPr marL="457200" indent="-457200">
              <a:buFontTx/>
              <a:buChar char="-"/>
            </a:pPr>
            <a:r>
              <a:rPr lang="en-US" sz="1400" b="1" dirty="0"/>
              <a:t>Analysis of ISIN standard</a:t>
            </a:r>
            <a:r>
              <a:rPr lang="en-US" sz="1400" dirty="0"/>
              <a:t>, meetings </a:t>
            </a:r>
            <a:r>
              <a:rPr lang="en-US" sz="1400" b="1" dirty="0"/>
              <a:t>with ISO/ANNA</a:t>
            </a:r>
            <a:r>
              <a:rPr lang="en-US" sz="1400" dirty="0"/>
              <a:t>, with agreement </a:t>
            </a:r>
            <a:r>
              <a:rPr lang="en-US" sz="1400" dirty="0" smtClean="0"/>
              <a:t>to develop </a:t>
            </a:r>
            <a:r>
              <a:rPr lang="en-US" sz="1400" dirty="0"/>
              <a:t>joint working group with ISO (Annex 1</a:t>
            </a:r>
            <a:r>
              <a:rPr lang="en-US" sz="1400" dirty="0" smtClean="0"/>
              <a:t>)</a:t>
            </a:r>
          </a:p>
        </p:txBody>
      </p:sp>
      <p:sp>
        <p:nvSpPr>
          <p:cNvPr id="4" name="Slide Number Placeholder 3"/>
          <p:cNvSpPr>
            <a:spLocks noGrp="1"/>
          </p:cNvSpPr>
          <p:nvPr>
            <p:ph type="sldNum" sz="quarter" idx="10"/>
          </p:nvPr>
        </p:nvSpPr>
        <p:spPr/>
        <p:txBody>
          <a:bodyPr/>
          <a:lstStyle/>
          <a:p>
            <a:pPr>
              <a:defRPr/>
            </a:pPr>
            <a:fld id="{CB2A5E27-867F-4F68-9DE6-3083ABBF3D05}" type="slidenum">
              <a:rPr lang="en-US" smtClean="0"/>
              <a:pPr>
                <a:defRPr/>
              </a:pPr>
              <a:t>4</a:t>
            </a:fld>
            <a:endParaRPr lang="en-US" dirty="0"/>
          </a:p>
        </p:txBody>
      </p:sp>
    </p:spTree>
    <p:extLst>
      <p:ext uri="{BB962C8B-B14F-4D97-AF65-F5344CB8AC3E}">
        <p14:creationId xmlns:p14="http://schemas.microsoft.com/office/powerpoint/2010/main" val="739117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GB" sz="2800" dirty="0" smtClean="0"/>
              <a:t>Symbology 2015: Current draft hierarchy being discussed in project</a:t>
            </a:r>
            <a:endParaRPr lang="en-GB" sz="2800" dirty="0"/>
          </a:p>
        </p:txBody>
      </p:sp>
      <p:graphicFrame>
        <p:nvGraphicFramePr>
          <p:cNvPr id="3" name="Table 2"/>
          <p:cNvGraphicFramePr>
            <a:graphicFrameLocks noGrp="1"/>
          </p:cNvGraphicFramePr>
          <p:nvPr>
            <p:extLst>
              <p:ext uri="{D42A27DB-BD31-4B8C-83A1-F6EECF244321}">
                <p14:modId xmlns:p14="http://schemas.microsoft.com/office/powerpoint/2010/main" val="3595471558"/>
              </p:ext>
            </p:extLst>
          </p:nvPr>
        </p:nvGraphicFramePr>
        <p:xfrm>
          <a:off x="457204" y="1042432"/>
          <a:ext cx="8229597" cy="5205968"/>
        </p:xfrm>
        <a:graphic>
          <a:graphicData uri="http://schemas.openxmlformats.org/drawingml/2006/table">
            <a:tbl>
              <a:tblPr firstRow="1" bandRow="1">
                <a:tableStyleId>{5C22544A-7EE6-4342-B048-85BDC9FD1C3A}</a:tableStyleId>
              </a:tblPr>
              <a:tblGrid>
                <a:gridCol w="1115577"/>
                <a:gridCol w="905452"/>
                <a:gridCol w="732944"/>
                <a:gridCol w="732944"/>
                <a:gridCol w="1026696"/>
                <a:gridCol w="1344644"/>
                <a:gridCol w="981768"/>
                <a:gridCol w="1389572"/>
              </a:tblGrid>
              <a:tr h="0">
                <a:tc>
                  <a:txBody>
                    <a:bodyPr/>
                    <a:lstStyle/>
                    <a:p>
                      <a:r>
                        <a:rPr lang="en-GB" sz="1000" b="1" dirty="0" smtClean="0">
                          <a:solidFill>
                            <a:schemeClr val="tx1"/>
                          </a:solidFill>
                        </a:rPr>
                        <a:t>Hierarchy</a:t>
                      </a:r>
                      <a:endParaRPr lang="en-GB" sz="1000" b="1"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1270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solidFill>
                      <a:srgbClr val="B4BB69"/>
                    </a:solidFill>
                  </a:tcPr>
                </a:tc>
                <a:tc gridSpan="3">
                  <a:txBody>
                    <a:bodyPr/>
                    <a:lstStyle/>
                    <a:p>
                      <a:pPr algn="ctr"/>
                      <a:r>
                        <a:rPr lang="en-GB" sz="1000" dirty="0" smtClean="0">
                          <a:solidFill>
                            <a:schemeClr val="tx1"/>
                          </a:solidFill>
                        </a:rPr>
                        <a:t>Credit</a:t>
                      </a:r>
                      <a:endParaRPr lang="en-GB" sz="10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1270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hMerge="1">
                  <a:txBody>
                    <a:bodyPr/>
                    <a:lstStyle/>
                    <a:p>
                      <a:endParaRPr lang="en-GB" sz="900" dirty="0">
                        <a:solidFill>
                          <a:schemeClr val="tx1"/>
                        </a:solidFill>
                      </a:endParaRPr>
                    </a:p>
                  </a:txBody>
                  <a:tcPr>
                    <a:lnR w="57150" cap="flat" cmpd="sng" algn="ctr">
                      <a:solidFill>
                        <a:srgbClr val="808000"/>
                      </a:solidFill>
                      <a:prstDash val="solid"/>
                      <a:round/>
                      <a:headEnd type="none" w="med" len="med"/>
                      <a:tailEnd type="none" w="med" len="med"/>
                    </a:lnR>
                    <a:solidFill>
                      <a:srgbClr val="FFC000"/>
                    </a:solidFill>
                  </a:tcPr>
                </a:tc>
                <a:tc hMerge="1">
                  <a:txBody>
                    <a:bodyPr/>
                    <a:lstStyle/>
                    <a:p>
                      <a:endParaRPr lang="en-GB"/>
                    </a:p>
                  </a:txBody>
                  <a:tcPr/>
                </a:tc>
                <a:tc gridSpan="2">
                  <a:txBody>
                    <a:bodyPr/>
                    <a:lstStyle/>
                    <a:p>
                      <a:pPr algn="ctr"/>
                      <a:r>
                        <a:rPr lang="en-GB" sz="1000" dirty="0" smtClean="0">
                          <a:solidFill>
                            <a:schemeClr val="tx1"/>
                          </a:solidFill>
                        </a:rPr>
                        <a:t>Rates</a:t>
                      </a:r>
                      <a:endParaRPr lang="en-GB" sz="10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1270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hMerge="1">
                  <a:txBody>
                    <a:bodyPr/>
                    <a:lstStyle/>
                    <a:p>
                      <a:endParaRPr lang="en-GB" sz="900" dirty="0">
                        <a:solidFill>
                          <a:schemeClr val="tx1"/>
                        </a:solidFill>
                      </a:endParaRPr>
                    </a:p>
                  </a:txBody>
                  <a:tcPr>
                    <a:lnR w="57150" cap="flat" cmpd="sng" algn="ctr">
                      <a:solidFill>
                        <a:srgbClr val="808000"/>
                      </a:solidFill>
                      <a:prstDash val="solid"/>
                      <a:round/>
                      <a:headEnd type="none" w="med" len="med"/>
                      <a:tailEnd type="none" w="med" len="med"/>
                    </a:lnR>
                    <a:solidFill>
                      <a:srgbClr val="92D050"/>
                    </a:solidFill>
                  </a:tcPr>
                </a:tc>
                <a:tc gridSpan="2">
                  <a:txBody>
                    <a:bodyPr/>
                    <a:lstStyle/>
                    <a:p>
                      <a:pPr algn="ctr"/>
                      <a:r>
                        <a:rPr lang="en-GB" sz="1000" dirty="0" smtClean="0">
                          <a:solidFill>
                            <a:schemeClr val="tx1"/>
                          </a:solidFill>
                        </a:rPr>
                        <a:t>Equity</a:t>
                      </a:r>
                      <a:endParaRPr lang="en-GB" sz="10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1270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hMerge="1">
                  <a:txBody>
                    <a:bodyPr/>
                    <a:lstStyle/>
                    <a:p>
                      <a:pPr algn="ctr"/>
                      <a:endParaRPr lang="en-GB" sz="900" dirty="0">
                        <a:solidFill>
                          <a:schemeClr val="tx1"/>
                        </a:solidFill>
                      </a:endParaRPr>
                    </a:p>
                  </a:txBody>
                  <a:tcPr>
                    <a:lnR w="57150" cap="flat" cmpd="sng" algn="ctr">
                      <a:solidFill>
                        <a:srgbClr val="808000"/>
                      </a:solidFill>
                      <a:prstDash val="solid"/>
                      <a:round/>
                      <a:headEnd type="none" w="med" len="med"/>
                      <a:tailEnd type="none" w="med" len="med"/>
                    </a:lnR>
                    <a:solidFill>
                      <a:schemeClr val="accent5">
                        <a:lumMod val="75000"/>
                      </a:schemeClr>
                    </a:solidFill>
                  </a:tcPr>
                </a:tc>
              </a:tr>
              <a:tr h="0">
                <a:tc rowSpan="7">
                  <a:txBody>
                    <a:bodyPr/>
                    <a:lstStyle/>
                    <a:p>
                      <a:r>
                        <a:rPr lang="en-GB" sz="800" b="1" dirty="0" smtClean="0">
                          <a:solidFill>
                            <a:schemeClr val="tx1"/>
                          </a:solidFill>
                        </a:rPr>
                        <a:t>Level 1 :</a:t>
                      </a:r>
                    </a:p>
                    <a:p>
                      <a:r>
                        <a:rPr lang="en-GB" sz="800" b="1" dirty="0" smtClean="0">
                          <a:solidFill>
                            <a:schemeClr val="tx1"/>
                          </a:solidFill>
                        </a:rPr>
                        <a:t>Liquidity Determination</a:t>
                      </a:r>
                    </a:p>
                    <a:p>
                      <a:endParaRPr lang="en-GB" sz="800" b="1"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solidFill>
                            <a:schemeClr val="tx1"/>
                          </a:solidFill>
                        </a:rPr>
                        <a:t>Asset Class</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800" dirty="0" smtClean="0">
                          <a:solidFill>
                            <a:schemeClr val="tx1"/>
                          </a:solidFill>
                        </a:rPr>
                        <a:t>Credit</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a:txBody>
                    <a:bodyPr/>
                    <a:lstStyle/>
                    <a:p>
                      <a:r>
                        <a:rPr lang="en-GB" sz="800" dirty="0" smtClean="0">
                          <a:solidFill>
                            <a:schemeClr val="tx1"/>
                          </a:solidFill>
                        </a:rPr>
                        <a:t>Asset Class</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solidFill>
                            <a:schemeClr val="tx1"/>
                          </a:solidFill>
                        </a:rPr>
                        <a:t>Rates</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solidFill>
                            <a:schemeClr val="tx1"/>
                          </a:solidFill>
                        </a:rPr>
                        <a:t>Asset Class</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solidFill>
                            <a:schemeClr val="tx1"/>
                          </a:solidFill>
                        </a:rPr>
                        <a:t>Equity</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vMerge="1">
                  <a:txBody>
                    <a:bodyPr/>
                    <a:lstStyle/>
                    <a:p>
                      <a:endParaRPr lang="en-GB" sz="900" dirty="0">
                        <a:solidFill>
                          <a:schemeClr val="tx1"/>
                        </a:solidFill>
                      </a:endParaRPr>
                    </a:p>
                  </a:txBody>
                  <a:tcPr/>
                </a:tc>
                <a:tc>
                  <a:txBody>
                    <a:bodyPr/>
                    <a:lstStyle/>
                    <a:p>
                      <a:pPr algn="l"/>
                      <a:r>
                        <a:rPr lang="en-GB" sz="800" dirty="0" smtClean="0">
                          <a:solidFill>
                            <a:schemeClr val="tx1"/>
                          </a:solidFill>
                        </a:rPr>
                        <a:t>Base Product</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Single Name</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Index</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Base Product</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IR Swap</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Base Product</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Swap, Portfolio Swap</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vMerge="1">
                  <a:txBody>
                    <a:bodyPr/>
                    <a:lstStyle/>
                    <a:p>
                      <a:endParaRPr lang="en-GB" sz="900" dirty="0">
                        <a:solidFill>
                          <a:schemeClr val="tx1"/>
                        </a:solidFill>
                      </a:endParaRPr>
                    </a:p>
                  </a:txBody>
                  <a:tcPr/>
                </a:tc>
                <a:tc>
                  <a:txBody>
                    <a:bodyPr/>
                    <a:lstStyle/>
                    <a:p>
                      <a:pPr algn="l"/>
                      <a:r>
                        <a:rPr lang="en-GB" sz="800" dirty="0" smtClean="0">
                          <a:solidFill>
                            <a:schemeClr val="tx1"/>
                          </a:solidFill>
                        </a:rPr>
                        <a:t>Sub-Product</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Corp,</a:t>
                      </a:r>
                      <a:r>
                        <a:rPr lang="en-GB" sz="800" baseline="0" dirty="0" smtClean="0">
                          <a:solidFill>
                            <a:schemeClr val="tx1"/>
                          </a:solidFill>
                        </a:rPr>
                        <a:t> </a:t>
                      </a:r>
                      <a:r>
                        <a:rPr lang="en-GB" sz="800" baseline="0" dirty="0" err="1" smtClean="0">
                          <a:solidFill>
                            <a:schemeClr val="tx1"/>
                          </a:solidFill>
                        </a:rPr>
                        <a:t>Sov</a:t>
                      </a:r>
                      <a:r>
                        <a:rPr lang="en-GB" sz="800" baseline="0" dirty="0" smtClean="0">
                          <a:solidFill>
                            <a:schemeClr val="tx1"/>
                          </a:solidFill>
                        </a:rPr>
                        <a:t>…</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err="1" smtClean="0">
                          <a:solidFill>
                            <a:schemeClr val="tx1"/>
                          </a:solidFill>
                        </a:rPr>
                        <a:t>iTraxx</a:t>
                      </a:r>
                      <a:r>
                        <a:rPr lang="en-GB" sz="800" dirty="0" smtClean="0">
                          <a:solidFill>
                            <a:schemeClr val="tx1"/>
                          </a:solidFill>
                        </a:rPr>
                        <a:t>,</a:t>
                      </a:r>
                      <a:r>
                        <a:rPr lang="en-GB" sz="800" baseline="0" dirty="0" smtClean="0">
                          <a:solidFill>
                            <a:schemeClr val="tx1"/>
                          </a:solidFill>
                        </a:rPr>
                        <a:t> CDX</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Sub-Product</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Fixed Float</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Sub-Product</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b="0" i="0" u="none" strike="noStrike" dirty="0" smtClean="0">
                          <a:solidFill>
                            <a:schemeClr val="tx1"/>
                          </a:solidFill>
                          <a:effectLst/>
                          <a:latin typeface="Arial" panose="020B0604020202020204" pitchFamily="34" charset="0"/>
                        </a:rPr>
                        <a:t>Price,</a:t>
                      </a:r>
                      <a:r>
                        <a:rPr lang="en-GB" sz="800" b="0" i="0" u="none" strike="noStrike" baseline="0" dirty="0" smtClean="0">
                          <a:solidFill>
                            <a:schemeClr val="tx1"/>
                          </a:solidFill>
                          <a:effectLst/>
                          <a:latin typeface="Arial" panose="020B0604020202020204" pitchFamily="34" charset="0"/>
                        </a:rPr>
                        <a:t> </a:t>
                      </a:r>
                      <a:r>
                        <a:rPr lang="en-GB" sz="800" b="0" i="0" u="none" strike="noStrike" dirty="0" err="1" smtClean="0">
                          <a:solidFill>
                            <a:schemeClr val="tx1"/>
                          </a:solidFill>
                          <a:effectLst/>
                          <a:latin typeface="Arial" panose="020B0604020202020204" pitchFamily="34" charset="0"/>
                        </a:rPr>
                        <a:t>Div</a:t>
                      </a:r>
                      <a:r>
                        <a:rPr lang="en-GB" sz="800" b="0" i="0" u="none" strike="noStrike" dirty="0" smtClean="0">
                          <a:solidFill>
                            <a:schemeClr val="tx1"/>
                          </a:solidFill>
                          <a:effectLst/>
                          <a:latin typeface="Arial" panose="020B0604020202020204" pitchFamily="34" charset="0"/>
                        </a:rPr>
                        <a:t>,</a:t>
                      </a:r>
                      <a:r>
                        <a:rPr lang="en-GB" sz="800" b="0" i="0" u="none" strike="noStrike" baseline="0" dirty="0" smtClean="0">
                          <a:solidFill>
                            <a:schemeClr val="tx1"/>
                          </a:solidFill>
                          <a:effectLst/>
                          <a:latin typeface="Arial" panose="020B0604020202020204" pitchFamily="34" charset="0"/>
                        </a:rPr>
                        <a:t> Vol, </a:t>
                      </a:r>
                      <a:r>
                        <a:rPr lang="en-GB" sz="800" b="0" i="0" u="none" strike="noStrike" baseline="0" dirty="0" err="1" smtClean="0">
                          <a:solidFill>
                            <a:schemeClr val="tx1"/>
                          </a:solidFill>
                          <a:effectLst/>
                          <a:latin typeface="Arial" panose="020B0604020202020204" pitchFamily="34" charset="0"/>
                        </a:rPr>
                        <a:t>Var</a:t>
                      </a:r>
                      <a:r>
                        <a:rPr lang="en-GB" sz="800" b="0" i="0" u="none" strike="noStrike" baseline="0" dirty="0" smtClean="0">
                          <a:solidFill>
                            <a:schemeClr val="tx1"/>
                          </a:solidFill>
                          <a:effectLst/>
                          <a:latin typeface="Arial" panose="020B0604020202020204" pitchFamily="34" charset="0"/>
                        </a:rPr>
                        <a:t> Return</a:t>
                      </a:r>
                      <a:endParaRPr lang="en-GB" sz="800" b="0" i="0" u="none" strike="noStrike" dirty="0" smtClean="0">
                        <a:solidFill>
                          <a:schemeClr val="tx1"/>
                        </a:solidFill>
                        <a:effectLst/>
                        <a:latin typeface="Arial" panose="020B0604020202020204" pitchFamily="34" charset="0"/>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vMerge="1">
                  <a:txBody>
                    <a:bodyPr/>
                    <a:lstStyle/>
                    <a:p>
                      <a:endParaRPr lang="en-GB" sz="900" dirty="0">
                        <a:solidFill>
                          <a:schemeClr val="tx1"/>
                        </a:solidFill>
                      </a:endParaRPr>
                    </a:p>
                  </a:txBody>
                  <a:tcPr/>
                </a:tc>
                <a:tc>
                  <a:txBody>
                    <a:bodyPr/>
                    <a:lstStyle/>
                    <a:p>
                      <a:pPr algn="l"/>
                      <a:r>
                        <a:rPr lang="en-GB" sz="800" dirty="0" smtClean="0">
                          <a:solidFill>
                            <a:schemeClr val="tx1"/>
                          </a:solidFill>
                        </a:rPr>
                        <a:t>Transaction Type</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700" dirty="0" smtClean="0">
                          <a:solidFill>
                            <a:schemeClr val="tx1"/>
                          </a:solidFill>
                        </a:rPr>
                        <a:t>SNAC, STEC...</a:t>
                      </a:r>
                      <a:endParaRPr lang="en-GB" sz="7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700" dirty="0" err="1" smtClean="0">
                          <a:solidFill>
                            <a:schemeClr val="tx1"/>
                          </a:solidFill>
                        </a:rPr>
                        <a:t>iTraxx</a:t>
                      </a:r>
                      <a:r>
                        <a:rPr lang="en-GB" sz="700" dirty="0" smtClean="0">
                          <a:solidFill>
                            <a:schemeClr val="tx1"/>
                          </a:solidFill>
                        </a:rPr>
                        <a:t> Europe</a:t>
                      </a:r>
                      <a:endParaRPr lang="en-GB" sz="7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Transaction Type</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b="0" i="0" u="none" strike="noStrike" dirty="0" smtClean="0">
                          <a:solidFill>
                            <a:schemeClr val="tx1"/>
                          </a:solidFill>
                          <a:effectLst/>
                          <a:latin typeface="Arial" panose="020B0604020202020204" pitchFamily="34" charset="0"/>
                        </a:rPr>
                        <a:t>ZC, OIS, Plain Vanilla</a:t>
                      </a: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Transaction Type</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Single Name, Index, Basket</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vMerge="1">
                  <a:txBody>
                    <a:bodyPr/>
                    <a:lstStyle/>
                    <a:p>
                      <a:endParaRPr lang="en-GB" sz="900" dirty="0">
                        <a:solidFill>
                          <a:schemeClr val="tx1"/>
                        </a:solidFill>
                      </a:endParaRPr>
                    </a:p>
                  </a:txBody>
                  <a:tcPr/>
                </a:tc>
                <a:tc>
                  <a:txBody>
                    <a:bodyPr/>
                    <a:lstStyle/>
                    <a:p>
                      <a:pPr algn="l"/>
                      <a:r>
                        <a:rPr lang="en-GB" sz="800" dirty="0" smtClean="0">
                          <a:solidFill>
                            <a:schemeClr val="tx1"/>
                          </a:solidFill>
                        </a:rPr>
                        <a:t>Ref Entity / Index</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RED6 or LEI</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RED6</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Notional </a:t>
                      </a:r>
                      <a:r>
                        <a:rPr lang="en-GB" sz="800" dirty="0" err="1" smtClean="0">
                          <a:solidFill>
                            <a:schemeClr val="tx1"/>
                          </a:solidFill>
                        </a:rPr>
                        <a:t>Ccy</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ISO Code</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Underlying ID</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ISIN, Index ID, “Basket”</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237728">
                <a:tc vMerge="1">
                  <a:txBody>
                    <a:bodyPr/>
                    <a:lstStyle/>
                    <a:p>
                      <a:endParaRPr lang="en-GB" sz="900" dirty="0">
                        <a:solidFill>
                          <a:schemeClr val="tx1"/>
                        </a:solidFill>
                      </a:endParaRPr>
                    </a:p>
                  </a:txBody>
                  <a:tcPr/>
                </a:tc>
                <a:tc>
                  <a:txBody>
                    <a:bodyPr/>
                    <a:lstStyle/>
                    <a:p>
                      <a:pPr algn="l"/>
                      <a:r>
                        <a:rPr lang="en-GB" sz="800" dirty="0" smtClean="0">
                          <a:solidFill>
                            <a:schemeClr val="tx1"/>
                          </a:solidFill>
                        </a:rPr>
                        <a:t>Notional </a:t>
                      </a:r>
                      <a:r>
                        <a:rPr lang="en-GB" sz="800" dirty="0" err="1" smtClean="0">
                          <a:solidFill>
                            <a:schemeClr val="tx1"/>
                          </a:solidFill>
                        </a:rPr>
                        <a:t>Ccy</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ISO Code</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dirty="0" smtClean="0">
                          <a:solidFill>
                            <a:schemeClr val="tx1"/>
                          </a:solidFill>
                        </a:rPr>
                        <a:t>ISO Code</a:t>
                      </a: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vMerge="1">
                  <a:txBody>
                    <a:bodyPr/>
                    <a:lstStyle/>
                    <a:p>
                      <a:endParaRPr lang="en-GB" sz="900" dirty="0">
                        <a:solidFill>
                          <a:schemeClr val="tx1"/>
                        </a:solidFill>
                      </a:endParaRPr>
                    </a:p>
                  </a:txBody>
                  <a:tcPr/>
                </a:tc>
                <a:tc>
                  <a:txBody>
                    <a:bodyPr/>
                    <a:lstStyle/>
                    <a:p>
                      <a:pPr algn="l"/>
                      <a:r>
                        <a:rPr lang="en-GB" sz="800" dirty="0" smtClean="0">
                          <a:solidFill>
                            <a:schemeClr val="tx1"/>
                          </a:solidFill>
                        </a:rPr>
                        <a:t>Maturity Date</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dirty="0" smtClean="0">
                          <a:solidFill>
                            <a:schemeClr val="tx1"/>
                          </a:solidFill>
                        </a:rPr>
                        <a:t>2023-10-19</a:t>
                      </a: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dirty="0" smtClean="0">
                          <a:solidFill>
                            <a:schemeClr val="tx1"/>
                          </a:solidFill>
                        </a:rPr>
                        <a:t>2023-10-19</a:t>
                      </a: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gridSpan="8">
                  <a:txBody>
                    <a:bodyPr/>
                    <a:lstStyle/>
                    <a:p>
                      <a:pPr algn="l"/>
                      <a:endParaRPr lang="en-GB" sz="800" b="1"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solidFill>
                      <a:srgbClr val="D6DAAE"/>
                    </a:solidFill>
                  </a:tcPr>
                </a:tc>
                <a:tc hMerge="1">
                  <a:txBody>
                    <a:bodyPr/>
                    <a:lstStyle/>
                    <a:p>
                      <a:endParaRPr lang="en-GB" sz="800" dirty="0">
                        <a:solidFill>
                          <a:schemeClr val="tx1"/>
                        </a:solidFill>
                      </a:endParaRPr>
                    </a:p>
                  </a:txBody>
                  <a:tcP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800" dirty="0">
                        <a:solidFill>
                          <a:schemeClr val="tx1"/>
                        </a:solidFill>
                      </a:endParaRPr>
                    </a:p>
                  </a:txBody>
                  <a:tcP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sz="800" dirty="0">
                        <a:solidFill>
                          <a:schemeClr val="tx1"/>
                        </a:solidFill>
                      </a:endParaRPr>
                    </a:p>
                  </a:txBody>
                  <a:tcP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800" dirty="0">
                        <a:solidFill>
                          <a:schemeClr val="tx1"/>
                        </a:solidFill>
                      </a:endParaRPr>
                    </a:p>
                  </a:txBody>
                  <a:tcP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800" dirty="0">
                        <a:solidFill>
                          <a:schemeClr val="tx1"/>
                        </a:solidFill>
                      </a:endParaRPr>
                    </a:p>
                  </a:txBody>
                  <a:tcP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800" dirty="0">
                        <a:solidFill>
                          <a:schemeClr val="tx1"/>
                        </a:solidFill>
                      </a:endParaRPr>
                    </a:p>
                  </a:txBody>
                  <a:tcP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rowSpan="5">
                  <a:txBody>
                    <a:bodyPr/>
                    <a:lstStyle/>
                    <a:p>
                      <a:r>
                        <a:rPr lang="en-GB" sz="800" b="1" dirty="0" smtClean="0">
                          <a:solidFill>
                            <a:schemeClr val="tx1"/>
                          </a:solidFill>
                        </a:rPr>
                        <a:t>Level 2 : </a:t>
                      </a:r>
                    </a:p>
                    <a:p>
                      <a:r>
                        <a:rPr lang="en-GB" sz="800" b="1" dirty="0" smtClean="0">
                          <a:solidFill>
                            <a:schemeClr val="tx1"/>
                          </a:solidFill>
                        </a:rPr>
                        <a:t>Reporting</a:t>
                      </a:r>
                      <a:endParaRPr lang="en-GB" sz="800" b="1"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Series/Version*</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800" dirty="0" smtClean="0">
                          <a:solidFill>
                            <a:schemeClr val="tx1"/>
                          </a:solidFill>
                        </a:rPr>
                        <a:t>-</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S23,</a:t>
                      </a:r>
                      <a:r>
                        <a:rPr lang="en-GB" sz="800" baseline="0" dirty="0" smtClean="0">
                          <a:solidFill>
                            <a:schemeClr val="tx1"/>
                          </a:solidFill>
                        </a:rPr>
                        <a:t> V1</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Float Leg Index</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LIBOR, EURIBOR etc.</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Notional </a:t>
                      </a:r>
                      <a:r>
                        <a:rPr lang="en-GB" sz="800" dirty="0" err="1" smtClean="0">
                          <a:solidFill>
                            <a:schemeClr val="tx1"/>
                          </a:solidFill>
                        </a:rPr>
                        <a:t>Ccy</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ISO </a:t>
                      </a:r>
                      <a:r>
                        <a:rPr lang="en-GB" sz="800" dirty="0" err="1" smtClean="0">
                          <a:solidFill>
                            <a:schemeClr val="tx1"/>
                          </a:solidFill>
                        </a:rPr>
                        <a:t>Ccy</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vMerge="1">
                  <a:txBody>
                    <a:bodyPr/>
                    <a:lstStyle/>
                    <a:p>
                      <a:endParaRPr lang="en-GB" sz="800" b="1" dirty="0">
                        <a:solidFill>
                          <a:schemeClr val="tx1"/>
                        </a:solidFill>
                      </a:endParaRPr>
                    </a:p>
                  </a:txBody>
                  <a:tcP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dirty="0" smtClean="0">
                          <a:solidFill>
                            <a:schemeClr val="tx1"/>
                          </a:solidFill>
                        </a:rPr>
                        <a:t>Seniority</a:t>
                      </a: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Senior, Sub.</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800" dirty="0" smtClean="0">
                          <a:solidFill>
                            <a:schemeClr val="tx1"/>
                          </a:solidFill>
                        </a:rPr>
                        <a:t>-</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Float Leg Term</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3M, 6M etc.</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Funding Leg Type</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Fixed, Float, Other,</a:t>
                      </a:r>
                      <a:r>
                        <a:rPr lang="en-GB" sz="800" baseline="0" dirty="0" smtClean="0">
                          <a:solidFill>
                            <a:schemeClr val="tx1"/>
                          </a:solidFill>
                        </a:rPr>
                        <a:t> NA</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vMerge="1">
                  <a:txBody>
                    <a:bodyPr/>
                    <a:lstStyle/>
                    <a:p>
                      <a:endParaRPr lang="en-GB" sz="8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800" dirty="0" smtClean="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dirty="0" smtClean="0">
                          <a:solidFill>
                            <a:schemeClr val="tx1"/>
                          </a:solidFill>
                        </a:rPr>
                        <a:t>Fixed Leg Term</a:t>
                      </a: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3M, 6M etc.</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Float Leg Index</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LIBOR, EURIBOR etc.</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vMerge="1">
                  <a:txBody>
                    <a:bodyPr/>
                    <a:lstStyle/>
                    <a:p>
                      <a:endParaRPr lang="en-GB" sz="800" dirty="0">
                        <a:solidFill>
                          <a:schemeClr val="tx1"/>
                        </a:solidFill>
                      </a:endParaRPr>
                    </a:p>
                  </a:txBody>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i="1" dirty="0" smtClean="0">
                          <a:solidFill>
                            <a:schemeClr val="tx1"/>
                          </a:solidFill>
                        </a:rPr>
                        <a:t>Maturity Year*</a:t>
                      </a: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i="1" dirty="0" smtClean="0">
                          <a:solidFill>
                            <a:schemeClr val="tx1"/>
                          </a:solidFill>
                        </a:rPr>
                        <a:t>2023</a:t>
                      </a:r>
                      <a:endParaRPr lang="en-GB" sz="800" i="1"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Float Leg Term</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3M, 6M etc.</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vMerge="1">
                  <a:txBody>
                    <a:bodyPr/>
                    <a:lstStyle/>
                    <a:p>
                      <a:endParaRPr lang="en-GB" sz="800" dirty="0">
                        <a:solidFill>
                          <a:schemeClr val="tx1"/>
                        </a:solidFill>
                      </a:endParaRPr>
                    </a:p>
                  </a:txBody>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Delivery Type</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PHYS, CASH, OPTL</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gridSpan="8">
                  <a:txBody>
                    <a:bodyPr/>
                    <a:lstStyle/>
                    <a:p>
                      <a:pPr algn="l"/>
                      <a:endParaRPr lang="en-GB" sz="800" b="1"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solidFill>
                      <a:srgbClr val="D6DAAE"/>
                    </a:solidFill>
                  </a:tcPr>
                </a:tc>
                <a:tc hMerge="1">
                  <a:txBody>
                    <a:bodyPr/>
                    <a:lstStyle/>
                    <a:p>
                      <a:endParaRPr lang="en-GB" sz="800" dirty="0">
                        <a:solidFill>
                          <a:schemeClr val="tx1"/>
                        </a:solidFill>
                      </a:endParaRPr>
                    </a:p>
                  </a:txBody>
                  <a:tcP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800" dirty="0">
                        <a:solidFill>
                          <a:schemeClr val="tx1"/>
                        </a:solidFill>
                      </a:endParaRPr>
                    </a:p>
                  </a:txBody>
                  <a:tcP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sz="800" dirty="0">
                        <a:solidFill>
                          <a:schemeClr val="tx1"/>
                        </a:solidFill>
                      </a:endParaRPr>
                    </a:p>
                  </a:txBody>
                  <a:tcP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800" dirty="0">
                        <a:solidFill>
                          <a:schemeClr val="tx1"/>
                        </a:solidFill>
                      </a:endParaRPr>
                    </a:p>
                  </a:txBody>
                  <a:tcP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800" dirty="0">
                        <a:solidFill>
                          <a:schemeClr val="tx1"/>
                        </a:solidFill>
                      </a:endParaRPr>
                    </a:p>
                  </a:txBody>
                  <a:tcP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800" dirty="0">
                        <a:solidFill>
                          <a:schemeClr val="tx1"/>
                        </a:solidFill>
                      </a:endParaRPr>
                    </a:p>
                  </a:txBody>
                  <a:tcP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rowSpan="4">
                  <a:txBody>
                    <a:bodyPr/>
                    <a:lstStyle/>
                    <a:p>
                      <a:r>
                        <a:rPr lang="en-GB" sz="800" b="1" dirty="0" smtClean="0">
                          <a:solidFill>
                            <a:schemeClr val="tx1"/>
                          </a:solidFill>
                        </a:rPr>
                        <a:t>Level 3 : </a:t>
                      </a:r>
                    </a:p>
                    <a:p>
                      <a:r>
                        <a:rPr lang="en-GB" sz="800" b="1" dirty="0" smtClean="0">
                          <a:solidFill>
                            <a:schemeClr val="tx1"/>
                          </a:solidFill>
                        </a:rPr>
                        <a:t>Position</a:t>
                      </a:r>
                      <a:endParaRPr lang="en-GB" sz="800" b="1"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1270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solidFill>
                      <a:srgbClr val="E7F3F4"/>
                    </a:solidFill>
                  </a:tcPr>
                </a:tc>
                <a:tc>
                  <a:txBody>
                    <a:bodyPr/>
                    <a:lstStyle/>
                    <a:p>
                      <a:pPr algn="l"/>
                      <a:r>
                        <a:rPr lang="en-GB" sz="800" dirty="0" smtClean="0">
                          <a:solidFill>
                            <a:schemeClr val="tx1"/>
                          </a:solidFill>
                        </a:rPr>
                        <a:t>Coupon</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100,</a:t>
                      </a:r>
                      <a:r>
                        <a:rPr lang="en-GB" sz="800" baseline="0" dirty="0" smtClean="0">
                          <a:solidFill>
                            <a:schemeClr val="tx1"/>
                          </a:solidFill>
                        </a:rPr>
                        <a:t> 500 etc.</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100,</a:t>
                      </a:r>
                      <a:r>
                        <a:rPr lang="en-GB" sz="800" baseline="0" dirty="0" smtClean="0">
                          <a:solidFill>
                            <a:schemeClr val="tx1"/>
                          </a:solidFill>
                        </a:rPr>
                        <a:t> 500 etc.</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Market Convention</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Y, N</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Return Type</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Price, Total, </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vMerge="1">
                  <a:txBody>
                    <a:bodyPr/>
                    <a:lstStyle/>
                    <a:p>
                      <a:endParaRPr lang="en-GB" sz="800" dirty="0">
                        <a:solidFill>
                          <a:schemeClr val="tx1"/>
                        </a:solidFill>
                      </a:endParaRPr>
                    </a:p>
                  </a:txBody>
                  <a:tcPr/>
                </a:tc>
                <a:tc>
                  <a:txBody>
                    <a:bodyPr/>
                    <a:lstStyle/>
                    <a:p>
                      <a:pPr algn="l"/>
                      <a:r>
                        <a:rPr lang="en-GB" sz="800" dirty="0" smtClean="0">
                          <a:solidFill>
                            <a:schemeClr val="tx1"/>
                          </a:solidFill>
                        </a:rPr>
                        <a:t>Restructuring</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Y, N</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Y, N</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Full Attribute List</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See Appendix</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Breakable </a:t>
                      </a:r>
                      <a:r>
                        <a:rPr lang="en-GB" sz="800" dirty="0" err="1" smtClean="0">
                          <a:solidFill>
                            <a:schemeClr val="tx1"/>
                          </a:solidFill>
                        </a:rPr>
                        <a:t>Ind</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No, OET, Other</a:t>
                      </a:r>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vMerge="1">
                  <a:txBody>
                    <a:bodyPr/>
                    <a:lstStyle/>
                    <a:p>
                      <a:endParaRPr lang="en-GB" sz="800" dirty="0">
                        <a:solidFill>
                          <a:schemeClr val="tx1"/>
                        </a:solidFill>
                      </a:endParaRPr>
                    </a:p>
                  </a:txBody>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Maturity Date</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dirty="0" smtClean="0">
                          <a:solidFill>
                            <a:schemeClr val="tx1"/>
                          </a:solidFill>
                        </a:rPr>
                        <a:t>2023-10-19</a:t>
                      </a: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800" dirty="0" smtClean="0">
                          <a:solidFill>
                            <a:schemeClr val="tx1"/>
                          </a:solidFill>
                        </a:rPr>
                        <a:t>Maturity Date</a:t>
                      </a:r>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dirty="0" smtClean="0">
                          <a:solidFill>
                            <a:schemeClr val="tx1"/>
                          </a:solidFill>
                        </a:rPr>
                        <a:t>2023-10-19</a:t>
                      </a: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635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r h="0">
                <a:tc vMerge="1">
                  <a:txBody>
                    <a:bodyPr/>
                    <a:lstStyle/>
                    <a:p>
                      <a:endParaRPr lang="en-GB" sz="800" dirty="0">
                        <a:solidFill>
                          <a:schemeClr val="tx1"/>
                        </a:solidFill>
                      </a:endParaRPr>
                    </a:p>
                  </a:txBody>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1270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1270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1270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1270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1270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12700" cap="flat" cmpd="sng" algn="ctr">
                      <a:solidFill>
                        <a:srgbClr val="808000"/>
                      </a:solidFill>
                      <a:prstDash val="solid"/>
                      <a:round/>
                      <a:headEnd type="none" w="med" len="med"/>
                      <a:tailEnd type="none" w="med" len="med"/>
                    </a:lnL>
                    <a:lnR w="635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1270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800" dirty="0">
                        <a:solidFill>
                          <a:schemeClr val="tx1"/>
                        </a:solidFill>
                      </a:endParaRPr>
                    </a:p>
                  </a:txBody>
                  <a:tcPr marL="84406" marR="84406" anchor="ctr">
                    <a:lnL w="6350" cap="flat" cmpd="sng" algn="ctr">
                      <a:solidFill>
                        <a:srgbClr val="808000"/>
                      </a:solidFill>
                      <a:prstDash val="solid"/>
                      <a:round/>
                      <a:headEnd type="none" w="med" len="med"/>
                      <a:tailEnd type="none" w="med" len="med"/>
                    </a:lnL>
                    <a:lnR w="12700" cap="flat" cmpd="sng" algn="ctr">
                      <a:solidFill>
                        <a:srgbClr val="808000"/>
                      </a:solidFill>
                      <a:prstDash val="solid"/>
                      <a:round/>
                      <a:headEnd type="none" w="med" len="med"/>
                      <a:tailEnd type="none" w="med" len="med"/>
                    </a:lnR>
                    <a:lnT w="6350" cap="flat" cmpd="sng" algn="ctr">
                      <a:solidFill>
                        <a:srgbClr val="808000"/>
                      </a:solidFill>
                      <a:prstDash val="solid"/>
                      <a:round/>
                      <a:headEnd type="none" w="med" len="med"/>
                      <a:tailEnd type="none" w="med" len="med"/>
                    </a:lnT>
                    <a:lnB w="12700" cap="flat" cmpd="sng" algn="ctr">
                      <a:solidFill>
                        <a:srgbClr val="80800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Rectangle 4"/>
          <p:cNvSpPr/>
          <p:nvPr/>
        </p:nvSpPr>
        <p:spPr bwMode="auto">
          <a:xfrm>
            <a:off x="384458" y="5841268"/>
            <a:ext cx="2552780" cy="216024"/>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fontAlgn="base">
              <a:spcBef>
                <a:spcPct val="0"/>
              </a:spcBef>
              <a:spcAft>
                <a:spcPct val="0"/>
              </a:spcAft>
            </a:pPr>
            <a:r>
              <a:rPr lang="en-GB" sz="800" i="1" dirty="0" smtClean="0">
                <a:solidFill>
                  <a:srgbClr val="000000"/>
                </a:solidFill>
              </a:rPr>
              <a:t>* To be confirmed</a:t>
            </a:r>
          </a:p>
        </p:txBody>
      </p:sp>
      <p:sp>
        <p:nvSpPr>
          <p:cNvPr id="8" name="Slide Number Placeholder 7"/>
          <p:cNvSpPr>
            <a:spLocks noGrp="1"/>
          </p:cNvSpPr>
          <p:nvPr>
            <p:ph type="sldNum" sz="quarter" idx="10"/>
          </p:nvPr>
        </p:nvSpPr>
        <p:spPr/>
        <p:txBody>
          <a:bodyPr/>
          <a:lstStyle/>
          <a:p>
            <a:pPr>
              <a:defRPr/>
            </a:pPr>
            <a:fld id="{CB2A5E27-867F-4F68-9DE6-3083ABBF3D05}" type="slidenum">
              <a:rPr lang="en-US" smtClean="0"/>
              <a:pPr>
                <a:defRPr/>
              </a:pPr>
              <a:t>5</a:t>
            </a:fld>
            <a:endParaRPr lang="en-US" dirty="0"/>
          </a:p>
        </p:txBody>
      </p:sp>
      <p:sp>
        <p:nvSpPr>
          <p:cNvPr id="6" name="Title 4"/>
          <p:cNvSpPr>
            <a:spLocks noGrp="1"/>
          </p:cNvSpPr>
          <p:nvPr/>
        </p:nvSpPr>
        <p:spPr>
          <a:xfrm rot="19533112">
            <a:off x="0" y="2743200"/>
            <a:ext cx="9144000" cy="1371600"/>
          </a:xfrm>
          <a:prstGeom prst="rect">
            <a:avLst/>
          </a:prstGeom>
          <a:ln>
            <a:noFill/>
          </a:ln>
          <a:effectLst>
            <a:outerShdw blurRad="1270000" dist="50800" dir="5400000" algn="ctr" rotWithShape="0">
              <a:schemeClr val="bg1">
                <a:lumMod val="95000"/>
                <a:alpha val="6000"/>
              </a:schemeClr>
            </a:outerShdw>
          </a:effectLst>
        </p:spPr>
        <p:txBody>
          <a:bodyPr vert="horz" wrap="square"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6000" dirty="0" smtClean="0">
                <a:solidFill>
                  <a:schemeClr val="bg1">
                    <a:lumMod val="75000"/>
                    <a:alpha val="48000"/>
                  </a:schemeClr>
                </a:solidFill>
                <a:latin typeface="Times New Roman" panose="02020603050405020304" pitchFamily="18" charset="0"/>
                <a:cs typeface="Times New Roman" panose="02020603050405020304" pitchFamily="18" charset="0"/>
              </a:rPr>
              <a:t>DRAFT for discussion</a:t>
            </a:r>
            <a:endParaRPr lang="en-US" sz="6000" dirty="0">
              <a:solidFill>
                <a:schemeClr val="bg1">
                  <a:lumMod val="75000"/>
                  <a:alpha val="48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1746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GB" sz="2800" dirty="0" smtClean="0"/>
              <a:t>Symbology 2015: Main analysis questions currently being considered</a:t>
            </a:r>
            <a:endParaRPr lang="en-GB" sz="2800" dirty="0"/>
          </a:p>
        </p:txBody>
      </p:sp>
      <p:sp>
        <p:nvSpPr>
          <p:cNvPr id="2" name="Slide Number Placeholder 1"/>
          <p:cNvSpPr>
            <a:spLocks noGrp="1"/>
          </p:cNvSpPr>
          <p:nvPr>
            <p:ph type="sldNum" sz="quarter" idx="10"/>
          </p:nvPr>
        </p:nvSpPr>
        <p:spPr/>
        <p:txBody>
          <a:bodyPr/>
          <a:lstStyle/>
          <a:p>
            <a:pPr>
              <a:defRPr/>
            </a:pPr>
            <a:fld id="{CB2A5E27-867F-4F68-9DE6-3083ABBF3D05}" type="slidenum">
              <a:rPr lang="en-US" smtClean="0"/>
              <a:pPr>
                <a:defRPr/>
              </a:pPr>
              <a:t>6</a:t>
            </a:fld>
            <a:endParaRPr lang="en-US" dirty="0"/>
          </a:p>
        </p:txBody>
      </p:sp>
      <p:graphicFrame>
        <p:nvGraphicFramePr>
          <p:cNvPr id="6" name="Content Placeholder 2"/>
          <p:cNvGraphicFramePr>
            <a:graphicFrameLocks/>
          </p:cNvGraphicFramePr>
          <p:nvPr>
            <p:extLst>
              <p:ext uri="{D42A27DB-BD31-4B8C-83A1-F6EECF244321}">
                <p14:modId xmlns:p14="http://schemas.microsoft.com/office/powerpoint/2010/main" val="3783395786"/>
              </p:ext>
            </p:extLst>
          </p:nvPr>
        </p:nvGraphicFramePr>
        <p:xfrm>
          <a:off x="228154" y="1600200"/>
          <a:ext cx="8611046" cy="4284062"/>
        </p:xfrm>
        <a:graphic>
          <a:graphicData uri="http://schemas.openxmlformats.org/drawingml/2006/table">
            <a:tbl>
              <a:tblPr firstRow="1" bandRow="1">
                <a:tableStyleId>{073A0DAA-6AF3-43AB-8588-CEC1D06C72B9}</a:tableStyleId>
              </a:tblPr>
              <a:tblGrid>
                <a:gridCol w="5250746">
                  <a:extLst>
                    <a:ext uri="{9D8B030D-6E8A-4147-A177-3AD203B41FA5}">
                      <a16:colId xmlns="" xmlns:a16="http://schemas.microsoft.com/office/drawing/2014/main" val="4247437957"/>
                    </a:ext>
                  </a:extLst>
                </a:gridCol>
                <a:gridCol w="3360300">
                  <a:extLst>
                    <a:ext uri="{9D8B030D-6E8A-4147-A177-3AD203B41FA5}">
                      <a16:colId xmlns="" xmlns:a16="http://schemas.microsoft.com/office/drawing/2014/main" val="2835018620"/>
                    </a:ext>
                  </a:extLst>
                </a:gridCol>
              </a:tblGrid>
              <a:tr h="467025">
                <a:tc>
                  <a:txBody>
                    <a:bodyPr/>
                    <a:lstStyle/>
                    <a:p>
                      <a:pPr algn="ctr"/>
                      <a:r>
                        <a:rPr lang="en-GB" sz="1200" dirty="0" smtClean="0"/>
                        <a:t>Question</a:t>
                      </a:r>
                      <a:endParaRPr lang="en-GB" sz="1200" dirty="0"/>
                    </a:p>
                  </a:txBody>
                  <a:tcPr>
                    <a:solidFill>
                      <a:schemeClr val="tx1">
                        <a:lumMod val="20000"/>
                        <a:lumOff val="80000"/>
                      </a:schemeClr>
                    </a:solidFill>
                  </a:tcPr>
                </a:tc>
                <a:tc>
                  <a:txBody>
                    <a:bodyPr/>
                    <a:lstStyle/>
                    <a:p>
                      <a:pPr algn="ctr"/>
                      <a:r>
                        <a:rPr lang="en-GB" sz="1200" dirty="0" smtClean="0"/>
                        <a:t>Resolution</a:t>
                      </a:r>
                      <a:endParaRPr lang="en-GB" sz="1200" dirty="0"/>
                    </a:p>
                  </a:txBody>
                  <a:tcPr>
                    <a:solidFill>
                      <a:schemeClr val="tx1">
                        <a:lumMod val="20000"/>
                        <a:lumOff val="80000"/>
                      </a:schemeClr>
                    </a:solidFill>
                  </a:tcPr>
                </a:tc>
                <a:extLst>
                  <a:ext uri="{0D108BD9-81ED-4DB2-BD59-A6C34878D82A}">
                    <a16:rowId xmlns="" xmlns:a16="http://schemas.microsoft.com/office/drawing/2014/main" val="3231934728"/>
                  </a:ext>
                </a:extLst>
              </a:tr>
              <a:tr h="5757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Maturity</a:t>
                      </a:r>
                      <a:r>
                        <a:rPr lang="en-GB" sz="1200" baseline="0" dirty="0" smtClean="0"/>
                        <a:t> date treatment at all levels of the hierarchy still </a:t>
                      </a:r>
                      <a:endParaRPr lang="en-GB" sz="1200" dirty="0"/>
                    </a:p>
                  </a:txBody>
                  <a:tcPr/>
                </a:tc>
                <a:tc>
                  <a:txBody>
                    <a:bodyPr/>
                    <a:lstStyle/>
                    <a:p>
                      <a:r>
                        <a:rPr lang="en-GB" sz="1200" dirty="0" smtClean="0"/>
                        <a:t>Walk through the use-cases with</a:t>
                      </a:r>
                      <a:r>
                        <a:rPr lang="en-GB" sz="1200" baseline="0" dirty="0" smtClean="0"/>
                        <a:t> the different models and examine their implications.  Then agree on an approach.</a:t>
                      </a:r>
                      <a:endParaRPr lang="en-GB" sz="1200" dirty="0"/>
                    </a:p>
                  </a:txBody>
                  <a:tcPr/>
                </a:tc>
              </a:tr>
              <a:tr h="575784">
                <a:tc>
                  <a:txBody>
                    <a:bodyPr/>
                    <a:lstStyle/>
                    <a:p>
                      <a:r>
                        <a:rPr lang="en-GB" sz="1200" dirty="0" smtClean="0"/>
                        <a:t>Is an identifier that exactly matches the liquidity determination granularity as stated by MiFID II required?</a:t>
                      </a:r>
                      <a:endParaRPr lang="en-GB" sz="1200" dirty="0"/>
                    </a:p>
                  </a:txBody>
                  <a:tcPr/>
                </a:tc>
                <a:tc>
                  <a:txBody>
                    <a:bodyPr/>
                    <a:lstStyle/>
                    <a:p>
                      <a:r>
                        <a:rPr lang="en-GB" sz="1200" dirty="0" smtClean="0"/>
                        <a:t>Consensus</a:t>
                      </a:r>
                      <a:r>
                        <a:rPr lang="en-GB" sz="1200" baseline="0" dirty="0" smtClean="0"/>
                        <a:t> required.</a:t>
                      </a:r>
                      <a:endParaRPr lang="en-GB" sz="1200" dirty="0"/>
                    </a:p>
                  </a:txBody>
                  <a:tcPr/>
                </a:tc>
                <a:extLst>
                  <a:ext uri="{0D108BD9-81ED-4DB2-BD59-A6C34878D82A}">
                    <a16:rowId xmlns="" xmlns:a16="http://schemas.microsoft.com/office/drawing/2014/main" val="2943137038"/>
                  </a:ext>
                </a:extLst>
              </a:tr>
              <a:tr h="5757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There is currently a many-to-many relationship between the ISDA Taxonomy and the MiFID II Sub-Asset Class.</a:t>
                      </a:r>
                      <a:endParaRPr lang="en-GB" sz="1200" dirty="0"/>
                    </a:p>
                  </a:txBody>
                  <a:tcPr/>
                </a:tc>
                <a:tc>
                  <a:txBody>
                    <a:bodyPr/>
                    <a:lstStyle/>
                    <a:p>
                      <a:r>
                        <a:rPr lang="en-GB" sz="1200" dirty="0" smtClean="0"/>
                        <a:t>Full analysis required followed by</a:t>
                      </a:r>
                      <a:r>
                        <a:rPr lang="en-GB" sz="1200" baseline="0" dirty="0" smtClean="0"/>
                        <a:t> decision on best approach.</a:t>
                      </a:r>
                      <a:endParaRPr lang="en-GB" sz="1200" dirty="0"/>
                    </a:p>
                  </a:txBody>
                  <a:tcPr/>
                </a:tc>
                <a:extLst>
                  <a:ext uri="{0D108BD9-81ED-4DB2-BD59-A6C34878D82A}">
                    <a16:rowId xmlns="" xmlns:a16="http://schemas.microsoft.com/office/drawing/2014/main" val="1792635225"/>
                  </a:ext>
                </a:extLst>
              </a:tr>
              <a:tr h="10364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Baskets proposed to be marked ‘BASKET’ rather than identifying each underlying</a:t>
                      </a:r>
                      <a:r>
                        <a:rPr lang="en-GB" sz="1200" baseline="0" dirty="0" smtClean="0"/>
                        <a:t> - d</a:t>
                      </a:r>
                      <a:r>
                        <a:rPr lang="en-GB" sz="1200" dirty="0" smtClean="0"/>
                        <a:t>ata collection &amp; MiFID RTS 2 post-trade</a:t>
                      </a:r>
                      <a:r>
                        <a:rPr lang="en-GB" sz="1200" baseline="0" dirty="0" smtClean="0"/>
                        <a:t> transparency rules imply that the constituents of a custom basket must be identified.</a:t>
                      </a:r>
                      <a:endParaRPr lang="en-GB" sz="1200" dirty="0"/>
                    </a:p>
                  </a:txBody>
                  <a:tcPr/>
                </a:tc>
                <a:tc>
                  <a:txBody>
                    <a:bodyPr/>
                    <a:lstStyle/>
                    <a:p>
                      <a:r>
                        <a:rPr lang="en-GB" sz="1200" dirty="0" smtClean="0"/>
                        <a:t>Discussion on the implication of changing identifiers</a:t>
                      </a:r>
                      <a:r>
                        <a:rPr lang="en-GB" sz="1200" baseline="0" dirty="0" smtClean="0"/>
                        <a:t> followed by decision on approach.</a:t>
                      </a:r>
                      <a:endParaRPr lang="en-GB" sz="1200" dirty="0"/>
                    </a:p>
                  </a:txBody>
                  <a:tcPr/>
                </a:tc>
                <a:extLst>
                  <a:ext uri="{0D108BD9-81ED-4DB2-BD59-A6C34878D82A}">
                    <a16:rowId xmlns="" xmlns:a16="http://schemas.microsoft.com/office/drawing/2014/main" val="872803306"/>
                  </a:ext>
                </a:extLst>
              </a:tr>
              <a:tr h="806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RED code licensing</a:t>
                      </a:r>
                      <a:r>
                        <a:rPr lang="en-GB" sz="1200" baseline="0" dirty="0" smtClean="0"/>
                        <a:t> and usage for Credit identifier.</a:t>
                      </a:r>
                      <a:endParaRPr lang="en-GB" sz="1200" dirty="0"/>
                    </a:p>
                  </a:txBody>
                  <a:tcPr/>
                </a:tc>
                <a:tc>
                  <a:txBody>
                    <a:bodyPr/>
                    <a:lstStyle/>
                    <a:p>
                      <a:r>
                        <a:rPr lang="en-GB" sz="1200" dirty="0" err="1" smtClean="0"/>
                        <a:t>Markit</a:t>
                      </a:r>
                      <a:r>
                        <a:rPr lang="en-GB" sz="1200" baseline="0" dirty="0" smtClean="0"/>
                        <a:t> to elaborate on their initial proposal and a full discussion at the Governance Committee.</a:t>
                      </a:r>
                      <a:endParaRPr lang="en-GB" sz="1200" dirty="0"/>
                    </a:p>
                  </a:txBody>
                  <a:tcPr/>
                </a:tc>
                <a:extLst>
                  <a:ext uri="{0D108BD9-81ED-4DB2-BD59-A6C34878D82A}">
                    <a16:rowId xmlns="" xmlns:a16="http://schemas.microsoft.com/office/drawing/2014/main" val="334300578"/>
                  </a:ext>
                </a:extLst>
              </a:tr>
            </a:tbl>
          </a:graphicData>
        </a:graphic>
      </p:graphicFrame>
    </p:spTree>
    <p:extLst>
      <p:ext uri="{BB962C8B-B14F-4D97-AF65-F5344CB8AC3E}">
        <p14:creationId xmlns:p14="http://schemas.microsoft.com/office/powerpoint/2010/main" val="3546096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Annex 1:</a:t>
            </a:r>
            <a:endParaRPr lang="en-US" dirty="0"/>
          </a:p>
        </p:txBody>
      </p:sp>
      <p:sp>
        <p:nvSpPr>
          <p:cNvPr id="3" name="Content Placeholder 2"/>
          <p:cNvSpPr>
            <a:spLocks noGrp="1"/>
          </p:cNvSpPr>
          <p:nvPr>
            <p:ph idx="1"/>
          </p:nvPr>
        </p:nvSpPr>
        <p:spPr/>
        <p:txBody>
          <a:bodyPr/>
          <a:lstStyle/>
          <a:p>
            <a:endParaRPr lang="en-US" dirty="0" smtClean="0"/>
          </a:p>
          <a:p>
            <a:endParaRPr lang="en-US" dirty="0"/>
          </a:p>
          <a:p>
            <a:pPr algn="ctr"/>
            <a:r>
              <a:rPr lang="en-US" dirty="0" smtClean="0"/>
              <a:t>ISO/ANNA considerations</a:t>
            </a:r>
          </a:p>
          <a:p>
            <a:pPr algn="ctr"/>
            <a:r>
              <a:rPr lang="en-US" dirty="0" smtClean="0"/>
              <a:t> </a:t>
            </a:r>
            <a:r>
              <a:rPr lang="en-US" dirty="0"/>
              <a:t>and next steps</a:t>
            </a:r>
          </a:p>
          <a:p>
            <a:endParaRPr lang="en-US" dirty="0"/>
          </a:p>
        </p:txBody>
      </p:sp>
      <p:sp>
        <p:nvSpPr>
          <p:cNvPr id="4" name="Slide Number Placeholder 3"/>
          <p:cNvSpPr>
            <a:spLocks noGrp="1"/>
          </p:cNvSpPr>
          <p:nvPr>
            <p:ph type="sldNum" sz="quarter" idx="10"/>
          </p:nvPr>
        </p:nvSpPr>
        <p:spPr/>
        <p:txBody>
          <a:bodyPr/>
          <a:lstStyle/>
          <a:p>
            <a:pPr>
              <a:defRPr/>
            </a:pPr>
            <a:fld id="{CB2A5E27-867F-4F68-9DE6-3083ABBF3D05}" type="slidenum">
              <a:rPr lang="en-US" smtClean="0"/>
              <a:pPr>
                <a:defRPr/>
              </a:pPr>
              <a:t>7</a:t>
            </a:fld>
            <a:endParaRPr lang="en-US" dirty="0"/>
          </a:p>
        </p:txBody>
      </p:sp>
    </p:spTree>
    <p:extLst>
      <p:ext uri="{BB962C8B-B14F-4D97-AF65-F5344CB8AC3E}">
        <p14:creationId xmlns:p14="http://schemas.microsoft.com/office/powerpoint/2010/main" val="3560679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178" y="138708"/>
            <a:ext cx="8229600" cy="928092"/>
          </a:xfrm>
        </p:spPr>
        <p:txBody>
          <a:bodyPr/>
          <a:lstStyle/>
          <a:p>
            <a:r>
              <a:rPr lang="en-GB" sz="1800" dirty="0" smtClean="0"/>
              <a:t>Mandatory ISINs for </a:t>
            </a:r>
            <a:r>
              <a:rPr lang="en-GB" sz="1800" dirty="0" err="1" smtClean="0"/>
              <a:t>MiFIDII</a:t>
            </a:r>
            <a:r>
              <a:rPr lang="en-GB" sz="1800" dirty="0" smtClean="0"/>
              <a:t>/</a:t>
            </a:r>
            <a:r>
              <a:rPr lang="en-GB" sz="1800" dirty="0" err="1" smtClean="0"/>
              <a:t>MiFIR</a:t>
            </a:r>
            <a:r>
              <a:rPr lang="en-GB" sz="1800" dirty="0" smtClean="0"/>
              <a:t> &amp; Working with ANNA/ISO</a:t>
            </a:r>
            <a:r>
              <a:rPr lang="en-US" sz="900" dirty="0" smtClean="0"/>
              <a:t/>
            </a:r>
            <a:br>
              <a:rPr lang="en-US" sz="900" dirty="0" smtClean="0"/>
            </a:br>
            <a:r>
              <a:rPr lang="en-US" sz="1000" dirty="0" smtClean="0">
                <a:solidFill>
                  <a:srgbClr val="FFFF00"/>
                </a:solidFill>
              </a:rPr>
              <a:t>Final draft </a:t>
            </a:r>
            <a:r>
              <a:rPr lang="en-US" sz="1000" dirty="0" err="1" smtClean="0">
                <a:solidFill>
                  <a:srgbClr val="FFFF00"/>
                </a:solidFill>
              </a:rPr>
              <a:t>MiFIDII</a:t>
            </a:r>
            <a:r>
              <a:rPr lang="en-US" sz="1000" dirty="0" smtClean="0">
                <a:solidFill>
                  <a:srgbClr val="FFFF00"/>
                </a:solidFill>
              </a:rPr>
              <a:t>/</a:t>
            </a:r>
            <a:r>
              <a:rPr lang="en-US" sz="1000" dirty="0" err="1" smtClean="0">
                <a:solidFill>
                  <a:srgbClr val="FFFF00"/>
                </a:solidFill>
              </a:rPr>
              <a:t>MiFIR</a:t>
            </a:r>
            <a:r>
              <a:rPr lang="en-US" sz="1000" dirty="0" smtClean="0">
                <a:solidFill>
                  <a:srgbClr val="FFFF00"/>
                </a:solidFill>
              </a:rPr>
              <a:t> RTS mandates ISIN for instrument identification. In drafting this in RTS ESMA has underestimated </a:t>
            </a:r>
            <a:r>
              <a:rPr lang="en-US" sz="1000" dirty="0">
                <a:solidFill>
                  <a:srgbClr val="FFFF00"/>
                </a:solidFill>
              </a:rPr>
              <a:t>(</a:t>
            </a:r>
            <a:r>
              <a:rPr lang="en-US" sz="1000" dirty="0" err="1">
                <a:solidFill>
                  <a:srgbClr val="FFFF00"/>
                </a:solidFill>
              </a:rPr>
              <a:t>i</a:t>
            </a:r>
            <a:r>
              <a:rPr lang="en-US" sz="1000" dirty="0">
                <a:solidFill>
                  <a:srgbClr val="FFFF00"/>
                </a:solidFill>
              </a:rPr>
              <a:t>) </a:t>
            </a:r>
            <a:r>
              <a:rPr lang="en-US" sz="1000" dirty="0" smtClean="0">
                <a:solidFill>
                  <a:srgbClr val="FFFF00"/>
                </a:solidFill>
              </a:rPr>
              <a:t>current </a:t>
            </a:r>
            <a:r>
              <a:rPr lang="en-US" sz="1000" dirty="0">
                <a:solidFill>
                  <a:srgbClr val="FFFF00"/>
                </a:solidFill>
              </a:rPr>
              <a:t>coverage of ISINs </a:t>
            </a:r>
            <a:r>
              <a:rPr lang="en-US" sz="1000" dirty="0" smtClean="0">
                <a:solidFill>
                  <a:srgbClr val="FFFF00"/>
                </a:solidFill>
              </a:rPr>
              <a:t>for derivatives</a:t>
            </a:r>
            <a:r>
              <a:rPr lang="en-US" sz="1000" dirty="0">
                <a:solidFill>
                  <a:srgbClr val="FFFF00"/>
                </a:solidFill>
              </a:rPr>
              <a:t>, and (ii) several practical issues associated </a:t>
            </a:r>
            <a:r>
              <a:rPr lang="en-US" sz="1000" dirty="0" smtClean="0">
                <a:solidFill>
                  <a:srgbClr val="FFFF00"/>
                </a:solidFill>
              </a:rPr>
              <a:t>with ISIN issuance.</a:t>
            </a:r>
            <a:br>
              <a:rPr lang="en-US" sz="1000" dirty="0" smtClean="0">
                <a:solidFill>
                  <a:srgbClr val="FFFF00"/>
                </a:solidFill>
              </a:rPr>
            </a:br>
            <a:r>
              <a:rPr lang="en-US" sz="1000" dirty="0" smtClean="0">
                <a:solidFill>
                  <a:srgbClr val="FFFF00"/>
                </a:solidFill>
              </a:rPr>
              <a:t>The </a:t>
            </a:r>
            <a:r>
              <a:rPr lang="en-US" sz="1000" dirty="0">
                <a:solidFill>
                  <a:srgbClr val="FFFF00"/>
                </a:solidFill>
              </a:rPr>
              <a:t>ISDA Symbology initiative has identified several considerations that need to be addressed to overcome </a:t>
            </a:r>
            <a:r>
              <a:rPr lang="en-US" sz="1000" dirty="0" smtClean="0">
                <a:solidFill>
                  <a:srgbClr val="FFFF00"/>
                </a:solidFill>
              </a:rPr>
              <a:t>these </a:t>
            </a:r>
            <a:r>
              <a:rPr lang="en-US" sz="1000" dirty="0">
                <a:solidFill>
                  <a:srgbClr val="FFFF00"/>
                </a:solidFill>
              </a:rPr>
              <a:t>issues, and is engaging ISO/ANNA to evaluate how these can be implemented in </a:t>
            </a:r>
            <a:r>
              <a:rPr lang="en-US" sz="1000" dirty="0" smtClean="0">
                <a:solidFill>
                  <a:srgbClr val="FFFF00"/>
                </a:solidFill>
              </a:rPr>
              <a:t>time for compliance with </a:t>
            </a:r>
            <a:r>
              <a:rPr lang="en-US" sz="1000" dirty="0" err="1" smtClean="0">
                <a:solidFill>
                  <a:srgbClr val="FFFF00"/>
                </a:solidFill>
              </a:rPr>
              <a:t>MiFIDII</a:t>
            </a:r>
            <a:r>
              <a:rPr lang="en-US" sz="1000" dirty="0" smtClean="0">
                <a:solidFill>
                  <a:srgbClr val="FFFF00"/>
                </a:solidFill>
              </a:rPr>
              <a:t>/ </a:t>
            </a:r>
            <a:r>
              <a:rPr lang="en-US" sz="1000" dirty="0" err="1" smtClean="0">
                <a:solidFill>
                  <a:srgbClr val="FFFF00"/>
                </a:solidFill>
              </a:rPr>
              <a:t>MiFIR</a:t>
            </a:r>
            <a:r>
              <a:rPr lang="en-US" sz="1000" dirty="0" smtClean="0">
                <a:solidFill>
                  <a:srgbClr val="FFFF00"/>
                </a:solidFill>
              </a:rPr>
              <a:t>.</a:t>
            </a:r>
            <a:endParaRPr lang="en-US" sz="1000" dirty="0"/>
          </a:p>
        </p:txBody>
      </p:sp>
      <p:grpSp>
        <p:nvGrpSpPr>
          <p:cNvPr id="3" name="Group 2"/>
          <p:cNvGrpSpPr/>
          <p:nvPr/>
        </p:nvGrpSpPr>
        <p:grpSpPr>
          <a:xfrm>
            <a:off x="228600" y="1356407"/>
            <a:ext cx="8915400" cy="5044391"/>
            <a:chOff x="664257" y="1451930"/>
            <a:chExt cx="8103131" cy="4049139"/>
          </a:xfrm>
        </p:grpSpPr>
        <p:sp>
          <p:nvSpPr>
            <p:cNvPr id="32" name="TextBox 31"/>
            <p:cNvSpPr txBox="1"/>
            <p:nvPr/>
          </p:nvSpPr>
          <p:spPr>
            <a:xfrm>
              <a:off x="6019142" y="1616566"/>
              <a:ext cx="2748246" cy="815274"/>
            </a:xfrm>
            <a:prstGeom prst="rect">
              <a:avLst/>
            </a:prstGeom>
            <a:noFill/>
          </p:spPr>
          <p:txBody>
            <a:bodyPr wrap="square" rtlCol="0">
              <a:spAutoFit/>
            </a:bodyPr>
            <a:lstStyle/>
            <a:p>
              <a:pPr fontAlgn="base">
                <a:spcBef>
                  <a:spcPct val="0"/>
                </a:spcBef>
                <a:spcAft>
                  <a:spcPct val="0"/>
                </a:spcAft>
              </a:pPr>
              <a:r>
                <a:rPr lang="en-GB" sz="1000" dirty="0">
                  <a:solidFill>
                    <a:schemeClr val="bg1"/>
                  </a:solidFill>
                </a:rPr>
                <a:t>The ISDA Symbology initiative is proposing a 3-level </a:t>
              </a:r>
              <a:r>
                <a:rPr lang="en-GB" sz="1000" dirty="0" smtClean="0">
                  <a:solidFill>
                    <a:schemeClr val="bg1"/>
                  </a:solidFill>
                </a:rPr>
                <a:t>hierarchy</a:t>
              </a:r>
              <a:r>
                <a:rPr lang="en-GB" sz="1000" dirty="0">
                  <a:solidFill>
                    <a:schemeClr val="bg1"/>
                  </a:solidFill>
                </a:rPr>
                <a:t>, tested against CFTC public price reporting data:</a:t>
              </a:r>
            </a:p>
            <a:p>
              <a:pPr marL="228600" indent="-228600" fontAlgn="base">
                <a:spcBef>
                  <a:spcPct val="0"/>
                </a:spcBef>
                <a:spcAft>
                  <a:spcPct val="0"/>
                </a:spcAft>
                <a:buFont typeface="+mj-lt"/>
                <a:buAutoNum type="arabicPeriod"/>
              </a:pPr>
              <a:r>
                <a:rPr lang="en-GB" sz="1000" dirty="0">
                  <a:solidFill>
                    <a:schemeClr val="bg1"/>
                  </a:solidFill>
                </a:rPr>
                <a:t>MiFID liquidity threshold</a:t>
              </a:r>
            </a:p>
            <a:p>
              <a:pPr marL="228600" indent="-228600" fontAlgn="base">
                <a:spcBef>
                  <a:spcPct val="0"/>
                </a:spcBef>
                <a:spcAft>
                  <a:spcPct val="0"/>
                </a:spcAft>
                <a:buFont typeface="+mj-lt"/>
                <a:buAutoNum type="arabicPeriod"/>
              </a:pPr>
              <a:r>
                <a:rPr lang="en-GB" sz="1000" dirty="0">
                  <a:solidFill>
                    <a:schemeClr val="bg1"/>
                  </a:solidFill>
                </a:rPr>
                <a:t>Regulatory reporting</a:t>
              </a:r>
            </a:p>
            <a:p>
              <a:pPr marL="228600" indent="-228600" fontAlgn="base">
                <a:spcBef>
                  <a:spcPct val="0"/>
                </a:spcBef>
                <a:spcAft>
                  <a:spcPct val="0"/>
                </a:spcAft>
                <a:buFont typeface="+mj-lt"/>
                <a:buAutoNum type="arabicPeriod"/>
              </a:pPr>
              <a:r>
                <a:rPr lang="en-GB" sz="1000" dirty="0">
                  <a:solidFill>
                    <a:schemeClr val="bg1"/>
                  </a:solidFill>
                </a:rPr>
                <a:t>Post-trade economic equivalence</a:t>
              </a:r>
            </a:p>
          </p:txBody>
        </p:sp>
        <p:cxnSp>
          <p:nvCxnSpPr>
            <p:cNvPr id="5" name="Straight Connector 4"/>
            <p:cNvCxnSpPr/>
            <p:nvPr/>
          </p:nvCxnSpPr>
          <p:spPr>
            <a:xfrm>
              <a:off x="664257" y="2066413"/>
              <a:ext cx="4779888"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70118" y="2599813"/>
              <a:ext cx="6989801"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79951" y="3505421"/>
              <a:ext cx="6981004"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95962" y="1675085"/>
              <a:ext cx="1038228" cy="338576"/>
            </a:xfrm>
            <a:prstGeom prst="rect">
              <a:avLst/>
            </a:prstGeom>
            <a:solidFill>
              <a:schemeClr val="bg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 tIns="18288" rIns="18288" bIns="45720" rtlCol="0" anchor="ctr" anchorCtr="0"/>
            <a:lstStyle/>
            <a:p>
              <a:pPr fontAlgn="base">
                <a:spcBef>
                  <a:spcPct val="0"/>
                </a:spcBef>
                <a:spcAft>
                  <a:spcPct val="0"/>
                </a:spcAft>
              </a:pPr>
              <a:r>
                <a:rPr lang="en-GB" sz="1000" b="1" dirty="0">
                  <a:solidFill>
                    <a:schemeClr val="tx2">
                      <a:lumMod val="75000"/>
                    </a:schemeClr>
                  </a:solidFill>
                  <a:cs typeface="Arial" panose="020B0604020202020204" pitchFamily="34" charset="0"/>
                </a:rPr>
                <a:t>Hierarchy of symbols</a:t>
              </a:r>
            </a:p>
          </p:txBody>
        </p:sp>
        <p:sp>
          <p:nvSpPr>
            <p:cNvPr id="9" name="Rectangle 8"/>
            <p:cNvSpPr/>
            <p:nvPr/>
          </p:nvSpPr>
          <p:spPr>
            <a:xfrm>
              <a:off x="695962" y="2138652"/>
              <a:ext cx="1038228" cy="337135"/>
            </a:xfrm>
            <a:prstGeom prst="rect">
              <a:avLst/>
            </a:prstGeom>
            <a:solidFill>
              <a:schemeClr val="bg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 tIns="18288" rIns="18288" bIns="45720" rtlCol="0" anchor="ctr" anchorCtr="0"/>
            <a:lstStyle/>
            <a:p>
              <a:pPr fontAlgn="base">
                <a:spcBef>
                  <a:spcPct val="0"/>
                </a:spcBef>
                <a:spcAft>
                  <a:spcPct val="0"/>
                </a:spcAft>
              </a:pPr>
              <a:r>
                <a:rPr lang="en-GB" sz="1000" b="1" dirty="0">
                  <a:solidFill>
                    <a:schemeClr val="tx2">
                      <a:lumMod val="75000"/>
                    </a:schemeClr>
                  </a:solidFill>
                  <a:cs typeface="Arial" panose="020B0604020202020204" pitchFamily="34" charset="0"/>
                </a:rPr>
                <a:t>How many symbols?</a:t>
              </a:r>
            </a:p>
          </p:txBody>
        </p:sp>
        <p:sp>
          <p:nvSpPr>
            <p:cNvPr id="10" name="Rectangle 9"/>
            <p:cNvSpPr/>
            <p:nvPr/>
          </p:nvSpPr>
          <p:spPr>
            <a:xfrm>
              <a:off x="695962" y="3109032"/>
              <a:ext cx="1038228" cy="338576"/>
            </a:xfrm>
            <a:prstGeom prst="rect">
              <a:avLst/>
            </a:prstGeom>
            <a:solidFill>
              <a:schemeClr val="bg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 tIns="18288" rIns="18288" bIns="45720" rtlCol="0" anchor="ctr" anchorCtr="0"/>
            <a:lstStyle/>
            <a:p>
              <a:pPr fontAlgn="base">
                <a:spcBef>
                  <a:spcPct val="0"/>
                </a:spcBef>
                <a:spcAft>
                  <a:spcPct val="0"/>
                </a:spcAft>
              </a:pPr>
              <a:r>
                <a:rPr lang="en-GB" sz="1000" b="1" dirty="0">
                  <a:solidFill>
                    <a:schemeClr val="tx2">
                      <a:lumMod val="75000"/>
                    </a:schemeClr>
                  </a:solidFill>
                  <a:cs typeface="Arial" panose="020B0604020202020204" pitchFamily="34" charset="0"/>
                </a:rPr>
                <a:t>No re-use of symbols</a:t>
              </a:r>
            </a:p>
          </p:txBody>
        </p:sp>
        <p:sp>
          <p:nvSpPr>
            <p:cNvPr id="11" name="Rectangle 10"/>
            <p:cNvSpPr/>
            <p:nvPr/>
          </p:nvSpPr>
          <p:spPr>
            <a:xfrm>
              <a:off x="695962" y="3551476"/>
              <a:ext cx="1038228" cy="338576"/>
            </a:xfrm>
            <a:prstGeom prst="rect">
              <a:avLst/>
            </a:prstGeom>
            <a:solidFill>
              <a:schemeClr val="bg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 tIns="18288" rIns="18288" bIns="45720" rtlCol="0" anchor="ctr" anchorCtr="0"/>
            <a:lstStyle/>
            <a:p>
              <a:pPr fontAlgn="base">
                <a:spcBef>
                  <a:spcPct val="0"/>
                </a:spcBef>
                <a:spcAft>
                  <a:spcPct val="0"/>
                </a:spcAft>
              </a:pPr>
              <a:r>
                <a:rPr lang="en-GB" sz="1000" b="1" dirty="0">
                  <a:solidFill>
                    <a:schemeClr val="tx2">
                      <a:lumMod val="75000"/>
                    </a:schemeClr>
                  </a:solidFill>
                  <a:cs typeface="Arial" panose="020B0604020202020204" pitchFamily="34" charset="0"/>
                </a:rPr>
                <a:t>Open standard</a:t>
              </a:r>
            </a:p>
          </p:txBody>
        </p:sp>
        <p:sp>
          <p:nvSpPr>
            <p:cNvPr id="12" name="TextBox 11"/>
            <p:cNvSpPr txBox="1"/>
            <p:nvPr/>
          </p:nvSpPr>
          <p:spPr>
            <a:xfrm>
              <a:off x="1769386" y="1659077"/>
              <a:ext cx="4249756" cy="553998"/>
            </a:xfrm>
            <a:prstGeom prst="rect">
              <a:avLst/>
            </a:prstGeom>
            <a:noFill/>
          </p:spPr>
          <p:txBody>
            <a:bodyPr wrap="square" rtlCol="0">
              <a:spAutoFit/>
            </a:bodyPr>
            <a:lstStyle/>
            <a:p>
              <a:pPr fontAlgn="base">
                <a:spcBef>
                  <a:spcPct val="0"/>
                </a:spcBef>
                <a:spcAft>
                  <a:spcPct val="0"/>
                </a:spcAft>
              </a:pPr>
              <a:r>
                <a:rPr lang="en-GB" sz="1000" dirty="0">
                  <a:solidFill>
                    <a:schemeClr val="bg1"/>
                  </a:solidFill>
                </a:rPr>
                <a:t>Requirements from MiFID, other regulators and business use cases imply a need to support a hierarchy of product symbols for OTC derivatives.</a:t>
              </a:r>
              <a:endParaRPr lang="en-GB" sz="1000" b="1" dirty="0">
                <a:solidFill>
                  <a:schemeClr val="bg1"/>
                </a:solidFill>
              </a:endParaRPr>
            </a:p>
          </p:txBody>
        </p:sp>
        <p:sp>
          <p:nvSpPr>
            <p:cNvPr id="13" name="TextBox 12"/>
            <p:cNvSpPr txBox="1"/>
            <p:nvPr/>
          </p:nvSpPr>
          <p:spPr>
            <a:xfrm>
              <a:off x="1769388" y="2105919"/>
              <a:ext cx="4002761" cy="444695"/>
            </a:xfrm>
            <a:prstGeom prst="rect">
              <a:avLst/>
            </a:prstGeom>
            <a:noFill/>
          </p:spPr>
          <p:txBody>
            <a:bodyPr wrap="square" rtlCol="0">
              <a:spAutoFit/>
            </a:bodyPr>
            <a:lstStyle/>
            <a:p>
              <a:pPr fontAlgn="base">
                <a:spcBef>
                  <a:spcPct val="0"/>
                </a:spcBef>
                <a:spcAft>
                  <a:spcPct val="0"/>
                </a:spcAft>
              </a:pPr>
              <a:r>
                <a:rPr lang="en-GB" sz="1000" dirty="0">
                  <a:solidFill>
                    <a:schemeClr val="bg1"/>
                  </a:solidFill>
                </a:rPr>
                <a:t>The number of symbols to be generated should be appropriate to the associated number of transactions and fit within the identifier </a:t>
              </a:r>
              <a:r>
                <a:rPr lang="en-GB" sz="1000" dirty="0" smtClean="0">
                  <a:solidFill>
                    <a:schemeClr val="bg1"/>
                  </a:solidFill>
                </a:rPr>
                <a:t>format (i.e. format should allow sufficient number of identifiers)</a:t>
              </a:r>
              <a:endParaRPr lang="en-GB" sz="1000" b="1" dirty="0">
                <a:solidFill>
                  <a:schemeClr val="bg1"/>
                </a:solidFill>
              </a:endParaRPr>
            </a:p>
          </p:txBody>
        </p:sp>
        <p:sp>
          <p:nvSpPr>
            <p:cNvPr id="14" name="TextBox 13"/>
            <p:cNvSpPr txBox="1"/>
            <p:nvPr/>
          </p:nvSpPr>
          <p:spPr>
            <a:xfrm>
              <a:off x="1782476" y="3097047"/>
              <a:ext cx="3772967" cy="444695"/>
            </a:xfrm>
            <a:prstGeom prst="rect">
              <a:avLst/>
            </a:prstGeom>
            <a:noFill/>
          </p:spPr>
          <p:txBody>
            <a:bodyPr wrap="square" rtlCol="0">
              <a:spAutoFit/>
            </a:bodyPr>
            <a:lstStyle/>
            <a:p>
              <a:pPr fontAlgn="base">
                <a:spcBef>
                  <a:spcPct val="0"/>
                </a:spcBef>
                <a:spcAft>
                  <a:spcPct val="0"/>
                </a:spcAft>
              </a:pPr>
              <a:r>
                <a:rPr lang="en-US" sz="1000" dirty="0" smtClean="0">
                  <a:solidFill>
                    <a:schemeClr val="bg1"/>
                  </a:solidFill>
                </a:rPr>
                <a:t>The </a:t>
              </a:r>
              <a:r>
                <a:rPr lang="en-US" sz="1000" dirty="0">
                  <a:solidFill>
                    <a:schemeClr val="bg1"/>
                  </a:solidFill>
                </a:rPr>
                <a:t>reuse of symbols </a:t>
              </a:r>
              <a:r>
                <a:rPr lang="en-US" sz="1000" dirty="0" smtClean="0">
                  <a:solidFill>
                    <a:schemeClr val="bg1"/>
                  </a:solidFill>
                </a:rPr>
                <a:t>must </a:t>
              </a:r>
              <a:r>
                <a:rPr lang="en-US" sz="1000" dirty="0">
                  <a:solidFill>
                    <a:schemeClr val="bg1"/>
                  </a:solidFill>
                </a:rPr>
                <a:t>not occur </a:t>
              </a:r>
              <a:r>
                <a:rPr lang="en-US" sz="1000" dirty="0" smtClean="0">
                  <a:solidFill>
                    <a:schemeClr val="bg1"/>
                  </a:solidFill>
                </a:rPr>
                <a:t>because of </a:t>
              </a:r>
              <a:r>
                <a:rPr lang="en-US" sz="1000" dirty="0">
                  <a:solidFill>
                    <a:schemeClr val="bg1"/>
                  </a:solidFill>
                </a:rPr>
                <a:t>long maturities of some derivatives and lengthy record keeping </a:t>
              </a:r>
              <a:r>
                <a:rPr lang="en-US" sz="1000" dirty="0" smtClean="0">
                  <a:solidFill>
                    <a:schemeClr val="bg1"/>
                  </a:solidFill>
                </a:rPr>
                <a:t>obligations</a:t>
              </a:r>
              <a:r>
                <a:rPr lang="en-US" sz="1000" dirty="0">
                  <a:solidFill>
                    <a:schemeClr val="bg1"/>
                  </a:solidFill>
                </a:rPr>
                <a:t>.</a:t>
              </a:r>
            </a:p>
          </p:txBody>
        </p:sp>
        <p:sp>
          <p:nvSpPr>
            <p:cNvPr id="15" name="TextBox 14"/>
            <p:cNvSpPr txBox="1"/>
            <p:nvPr/>
          </p:nvSpPr>
          <p:spPr>
            <a:xfrm>
              <a:off x="1782475" y="3540589"/>
              <a:ext cx="3772967" cy="553998"/>
            </a:xfrm>
            <a:prstGeom prst="rect">
              <a:avLst/>
            </a:prstGeom>
            <a:noFill/>
          </p:spPr>
          <p:txBody>
            <a:bodyPr wrap="square" rtlCol="0">
              <a:spAutoFit/>
            </a:bodyPr>
            <a:lstStyle/>
            <a:p>
              <a:pPr fontAlgn="base">
                <a:spcBef>
                  <a:spcPct val="0"/>
                </a:spcBef>
                <a:spcAft>
                  <a:spcPct val="0"/>
                </a:spcAft>
              </a:pPr>
              <a:r>
                <a:rPr lang="en-US" sz="1000" dirty="0">
                  <a:solidFill>
                    <a:schemeClr val="bg1"/>
                  </a:solidFill>
                </a:rPr>
                <a:t>Are there any restrictions that might inhibit widespread distribution, access or usage of the symbols and associated metadata?</a:t>
              </a:r>
              <a:endParaRPr lang="en-GB" sz="1000" b="1" dirty="0">
                <a:solidFill>
                  <a:schemeClr val="bg1"/>
                </a:solidFill>
              </a:endParaRPr>
            </a:p>
          </p:txBody>
        </p:sp>
        <p:cxnSp>
          <p:nvCxnSpPr>
            <p:cNvPr id="16" name="Straight Connector 15"/>
            <p:cNvCxnSpPr/>
            <p:nvPr/>
          </p:nvCxnSpPr>
          <p:spPr>
            <a:xfrm flipV="1">
              <a:off x="670119" y="3953477"/>
              <a:ext cx="4961346" cy="1376"/>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692678" y="4008676"/>
              <a:ext cx="1049180" cy="338576"/>
            </a:xfrm>
            <a:prstGeom prst="rect">
              <a:avLst/>
            </a:prstGeom>
            <a:solidFill>
              <a:schemeClr val="bg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 tIns="18288" rIns="18288" bIns="45720" rtlCol="0" anchor="ctr" anchorCtr="0"/>
            <a:lstStyle/>
            <a:p>
              <a:pPr fontAlgn="base">
                <a:spcBef>
                  <a:spcPct val="0"/>
                </a:spcBef>
                <a:spcAft>
                  <a:spcPct val="0"/>
                </a:spcAft>
              </a:pPr>
              <a:r>
                <a:rPr lang="en-GB" sz="1000" b="1" dirty="0">
                  <a:solidFill>
                    <a:schemeClr val="tx2">
                      <a:lumMod val="75000"/>
                    </a:schemeClr>
                  </a:solidFill>
                  <a:cs typeface="Arial" panose="020B0604020202020204" pitchFamily="34" charset="0"/>
                </a:rPr>
                <a:t>Flexibility for innovation</a:t>
              </a:r>
            </a:p>
          </p:txBody>
        </p:sp>
        <p:sp>
          <p:nvSpPr>
            <p:cNvPr id="18" name="TextBox 17"/>
            <p:cNvSpPr txBox="1"/>
            <p:nvPr/>
          </p:nvSpPr>
          <p:spPr>
            <a:xfrm>
              <a:off x="1759553" y="3988997"/>
              <a:ext cx="3793471" cy="553998"/>
            </a:xfrm>
            <a:prstGeom prst="rect">
              <a:avLst/>
            </a:prstGeom>
            <a:noFill/>
          </p:spPr>
          <p:txBody>
            <a:bodyPr wrap="square" rtlCol="0">
              <a:spAutoFit/>
            </a:bodyPr>
            <a:lstStyle/>
            <a:p>
              <a:pPr fontAlgn="base">
                <a:spcBef>
                  <a:spcPct val="0"/>
                </a:spcBef>
                <a:spcAft>
                  <a:spcPct val="0"/>
                </a:spcAft>
              </a:pPr>
              <a:r>
                <a:rPr lang="en-US" sz="1000" dirty="0">
                  <a:solidFill>
                    <a:schemeClr val="bg1"/>
                  </a:solidFill>
                </a:rPr>
                <a:t>It is critical that the standard and its implementation be sufficiently flexible to allow timely extension to future derivative products.</a:t>
              </a:r>
            </a:p>
          </p:txBody>
        </p:sp>
        <p:cxnSp>
          <p:nvCxnSpPr>
            <p:cNvPr id="19" name="Straight Connector 18"/>
            <p:cNvCxnSpPr/>
            <p:nvPr/>
          </p:nvCxnSpPr>
          <p:spPr>
            <a:xfrm>
              <a:off x="5999520" y="1616548"/>
              <a:ext cx="18593" cy="384182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70118" y="3057013"/>
              <a:ext cx="6989801"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686132" y="2661377"/>
              <a:ext cx="1038228" cy="337135"/>
            </a:xfrm>
            <a:prstGeom prst="rect">
              <a:avLst/>
            </a:prstGeom>
            <a:solidFill>
              <a:schemeClr val="bg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 tIns="18288" rIns="18288" bIns="45720" rtlCol="0" anchor="ctr" anchorCtr="0"/>
            <a:lstStyle/>
            <a:p>
              <a:pPr fontAlgn="base">
                <a:spcBef>
                  <a:spcPct val="0"/>
                </a:spcBef>
                <a:spcAft>
                  <a:spcPct val="0"/>
                </a:spcAft>
              </a:pPr>
              <a:r>
                <a:rPr lang="en-GB" sz="1000" b="1" dirty="0">
                  <a:solidFill>
                    <a:schemeClr val="tx2">
                      <a:lumMod val="75000"/>
                    </a:schemeClr>
                  </a:solidFill>
                  <a:cs typeface="Arial" panose="020B0604020202020204" pitchFamily="34" charset="0"/>
                </a:rPr>
                <a:t>On-the-fly creation</a:t>
              </a:r>
            </a:p>
          </p:txBody>
        </p:sp>
        <p:sp>
          <p:nvSpPr>
            <p:cNvPr id="22" name="TextBox 21"/>
            <p:cNvSpPr txBox="1"/>
            <p:nvPr/>
          </p:nvSpPr>
          <p:spPr>
            <a:xfrm>
              <a:off x="1759552" y="2634981"/>
              <a:ext cx="4259590" cy="321169"/>
            </a:xfrm>
            <a:prstGeom prst="rect">
              <a:avLst/>
            </a:prstGeom>
            <a:noFill/>
          </p:spPr>
          <p:txBody>
            <a:bodyPr wrap="square" rtlCol="0">
              <a:spAutoFit/>
            </a:bodyPr>
            <a:lstStyle/>
            <a:p>
              <a:pPr fontAlgn="base">
                <a:spcBef>
                  <a:spcPct val="0"/>
                </a:spcBef>
                <a:spcAft>
                  <a:spcPct val="0"/>
                </a:spcAft>
              </a:pPr>
              <a:r>
                <a:rPr lang="en-US" sz="1000" dirty="0">
                  <a:solidFill>
                    <a:schemeClr val="bg1"/>
                  </a:solidFill>
                </a:rPr>
                <a:t>MiFID </a:t>
              </a:r>
              <a:r>
                <a:rPr lang="en-US" sz="1000" dirty="0" smtClean="0">
                  <a:solidFill>
                    <a:schemeClr val="bg1"/>
                  </a:solidFill>
                </a:rPr>
                <a:t>requirements </a:t>
              </a:r>
              <a:r>
                <a:rPr lang="en-US" sz="1000" dirty="0">
                  <a:solidFill>
                    <a:schemeClr val="bg1"/>
                  </a:solidFill>
                </a:rPr>
                <a:t>imply the creation of identifiers as part of a real-time </a:t>
              </a:r>
              <a:r>
                <a:rPr lang="en-US" sz="1000" dirty="0" smtClean="0">
                  <a:solidFill>
                    <a:schemeClr val="bg1"/>
                  </a:solidFill>
                </a:rPr>
                <a:t>workflow.</a:t>
              </a:r>
              <a:endParaRPr lang="en-US" sz="1000" dirty="0">
                <a:solidFill>
                  <a:schemeClr val="bg1"/>
                </a:solidFill>
              </a:endParaRPr>
            </a:p>
          </p:txBody>
        </p:sp>
        <p:cxnSp>
          <p:nvCxnSpPr>
            <p:cNvPr id="23" name="Straight Connector 22"/>
            <p:cNvCxnSpPr/>
            <p:nvPr/>
          </p:nvCxnSpPr>
          <p:spPr>
            <a:xfrm>
              <a:off x="670118" y="1616543"/>
              <a:ext cx="6989801"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760677" y="1462567"/>
              <a:ext cx="1587111" cy="246221"/>
            </a:xfrm>
            <a:prstGeom prst="rect">
              <a:avLst/>
            </a:prstGeom>
            <a:noFill/>
          </p:spPr>
          <p:txBody>
            <a:bodyPr wrap="square" rtlCol="0">
              <a:spAutoFit/>
            </a:bodyPr>
            <a:lstStyle/>
            <a:p>
              <a:pPr algn="ctr" fontAlgn="base">
                <a:spcBef>
                  <a:spcPct val="0"/>
                </a:spcBef>
                <a:spcAft>
                  <a:spcPct val="0"/>
                </a:spcAft>
              </a:pPr>
              <a:r>
                <a:rPr lang="en-US" sz="1000" b="1" dirty="0">
                  <a:solidFill>
                    <a:schemeClr val="bg1"/>
                  </a:solidFill>
                  <a:effectLst>
                    <a:outerShdw blurRad="38100" dist="38100" dir="2700000" algn="tl">
                      <a:srgbClr val="000000">
                        <a:alpha val="43137"/>
                      </a:srgbClr>
                    </a:outerShdw>
                  </a:effectLst>
                </a:rPr>
                <a:t>Considerations</a:t>
              </a:r>
            </a:p>
          </p:txBody>
        </p:sp>
        <p:cxnSp>
          <p:nvCxnSpPr>
            <p:cNvPr id="25" name="Straight Connector 24"/>
            <p:cNvCxnSpPr/>
            <p:nvPr/>
          </p:nvCxnSpPr>
          <p:spPr>
            <a:xfrm>
              <a:off x="696301" y="4428613"/>
              <a:ext cx="696637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702500" y="4507516"/>
              <a:ext cx="1038228" cy="338576"/>
            </a:xfrm>
            <a:prstGeom prst="rect">
              <a:avLst/>
            </a:prstGeom>
            <a:solidFill>
              <a:schemeClr val="bg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 tIns="18288" rIns="18288" bIns="45720" rtlCol="0" anchor="ctr" anchorCtr="0"/>
            <a:lstStyle/>
            <a:p>
              <a:pPr fontAlgn="base">
                <a:spcBef>
                  <a:spcPct val="0"/>
                </a:spcBef>
                <a:spcAft>
                  <a:spcPct val="0"/>
                </a:spcAft>
              </a:pPr>
              <a:r>
                <a:rPr lang="en-GB" sz="1000" b="1" dirty="0">
                  <a:solidFill>
                    <a:schemeClr val="tx2">
                      <a:lumMod val="75000"/>
                    </a:schemeClr>
                  </a:solidFill>
                  <a:cs typeface="Arial" panose="020B0604020202020204" pitchFamily="34" charset="0"/>
                </a:rPr>
                <a:t>Timing</a:t>
              </a:r>
            </a:p>
          </p:txBody>
        </p:sp>
        <p:sp>
          <p:nvSpPr>
            <p:cNvPr id="27" name="TextBox 26"/>
            <p:cNvSpPr txBox="1"/>
            <p:nvPr/>
          </p:nvSpPr>
          <p:spPr>
            <a:xfrm>
              <a:off x="1779184" y="4461385"/>
              <a:ext cx="4088490" cy="197642"/>
            </a:xfrm>
            <a:prstGeom prst="rect">
              <a:avLst/>
            </a:prstGeom>
            <a:noFill/>
          </p:spPr>
          <p:txBody>
            <a:bodyPr wrap="square" rtlCol="0">
              <a:spAutoFit/>
            </a:bodyPr>
            <a:lstStyle/>
            <a:p>
              <a:pPr fontAlgn="base">
                <a:spcBef>
                  <a:spcPct val="0"/>
                </a:spcBef>
                <a:spcAft>
                  <a:spcPct val="0"/>
                </a:spcAft>
              </a:pPr>
              <a:r>
                <a:rPr lang="en-US" sz="1000" dirty="0" smtClean="0">
                  <a:solidFill>
                    <a:schemeClr val="bg1"/>
                  </a:solidFill>
                </a:rPr>
                <a:t>Current MiFID/MIFIR </a:t>
              </a:r>
              <a:r>
                <a:rPr lang="en-US" sz="1000" dirty="0">
                  <a:solidFill>
                    <a:schemeClr val="bg1"/>
                  </a:solidFill>
                </a:rPr>
                <a:t>timelines </a:t>
              </a:r>
              <a:r>
                <a:rPr lang="en-US" sz="1000" dirty="0" smtClean="0">
                  <a:solidFill>
                    <a:schemeClr val="bg1"/>
                  </a:solidFill>
                </a:rPr>
                <a:t>.</a:t>
              </a:r>
              <a:endParaRPr lang="en-US" sz="1000" dirty="0">
                <a:solidFill>
                  <a:schemeClr val="bg1"/>
                </a:solidFill>
              </a:endParaRPr>
            </a:p>
          </p:txBody>
        </p:sp>
        <p:sp>
          <p:nvSpPr>
            <p:cNvPr id="28" name="Rectangle 27"/>
            <p:cNvSpPr/>
            <p:nvPr/>
          </p:nvSpPr>
          <p:spPr>
            <a:xfrm>
              <a:off x="699228" y="4959256"/>
              <a:ext cx="1034962" cy="338576"/>
            </a:xfrm>
            <a:prstGeom prst="rect">
              <a:avLst/>
            </a:prstGeom>
            <a:solidFill>
              <a:schemeClr val="bg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 tIns="18288" rIns="18288" bIns="45720" rtlCol="0" anchor="ctr" anchorCtr="0"/>
            <a:lstStyle/>
            <a:p>
              <a:pPr fontAlgn="base">
                <a:spcBef>
                  <a:spcPct val="0"/>
                </a:spcBef>
                <a:spcAft>
                  <a:spcPct val="0"/>
                </a:spcAft>
              </a:pPr>
              <a:r>
                <a:rPr lang="en-GB" sz="1000" b="1" dirty="0">
                  <a:solidFill>
                    <a:schemeClr val="tx2">
                      <a:lumMod val="75000"/>
                    </a:schemeClr>
                  </a:solidFill>
                  <a:cs typeface="Arial" panose="020B0604020202020204" pitchFamily="34" charset="0"/>
                </a:rPr>
                <a:t>Solution selection</a:t>
              </a:r>
            </a:p>
          </p:txBody>
        </p:sp>
        <p:sp>
          <p:nvSpPr>
            <p:cNvPr id="29" name="TextBox 28"/>
            <p:cNvSpPr txBox="1"/>
            <p:nvPr/>
          </p:nvSpPr>
          <p:spPr>
            <a:xfrm>
              <a:off x="1785732" y="4947071"/>
              <a:ext cx="4095032" cy="553998"/>
            </a:xfrm>
            <a:prstGeom prst="rect">
              <a:avLst/>
            </a:prstGeom>
            <a:noFill/>
          </p:spPr>
          <p:txBody>
            <a:bodyPr wrap="square" rtlCol="0">
              <a:spAutoFit/>
            </a:bodyPr>
            <a:lstStyle/>
            <a:p>
              <a:pPr fontAlgn="base">
                <a:spcBef>
                  <a:spcPct val="0"/>
                </a:spcBef>
                <a:spcAft>
                  <a:spcPct val="0"/>
                </a:spcAft>
              </a:pPr>
              <a:r>
                <a:rPr lang="en-GB" sz="1000" dirty="0">
                  <a:solidFill>
                    <a:schemeClr val="bg1"/>
                  </a:solidFill>
                </a:rPr>
                <a:t>A successful implementation </a:t>
              </a:r>
              <a:r>
                <a:rPr lang="en-US" sz="1000" dirty="0">
                  <a:solidFill>
                    <a:schemeClr val="bg1"/>
                  </a:solidFill>
                </a:rPr>
                <a:t>within the required MiFID timelines may require evaluating best of breed solutions across the global landscape.</a:t>
              </a:r>
            </a:p>
          </p:txBody>
        </p:sp>
        <p:cxnSp>
          <p:nvCxnSpPr>
            <p:cNvPr id="30" name="Straight Connector 29"/>
            <p:cNvCxnSpPr/>
            <p:nvPr/>
          </p:nvCxnSpPr>
          <p:spPr>
            <a:xfrm>
              <a:off x="699433" y="4894605"/>
              <a:ext cx="4932039" cy="17462"/>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750227" y="1451930"/>
              <a:ext cx="1336554" cy="246221"/>
            </a:xfrm>
            <a:prstGeom prst="rect">
              <a:avLst/>
            </a:prstGeom>
            <a:noFill/>
          </p:spPr>
          <p:txBody>
            <a:bodyPr wrap="square" rtlCol="0">
              <a:spAutoFit/>
            </a:bodyPr>
            <a:lstStyle/>
            <a:p>
              <a:pPr algn="ctr" fontAlgn="base">
                <a:spcBef>
                  <a:spcPct val="0"/>
                </a:spcBef>
                <a:spcAft>
                  <a:spcPct val="0"/>
                </a:spcAft>
              </a:pPr>
              <a:r>
                <a:rPr lang="en-US" sz="1000" b="1" dirty="0">
                  <a:solidFill>
                    <a:schemeClr val="bg1"/>
                  </a:solidFill>
                  <a:effectLst>
                    <a:outerShdw blurRad="38100" dist="38100" dir="2700000" algn="tl">
                      <a:srgbClr val="000000">
                        <a:alpha val="43137"/>
                      </a:srgbClr>
                    </a:outerShdw>
                  </a:effectLst>
                </a:rPr>
                <a:t>Next Steps</a:t>
              </a:r>
            </a:p>
          </p:txBody>
        </p:sp>
        <p:sp>
          <p:nvSpPr>
            <p:cNvPr id="33" name="TextBox 32"/>
            <p:cNvSpPr txBox="1"/>
            <p:nvPr/>
          </p:nvSpPr>
          <p:spPr>
            <a:xfrm>
              <a:off x="5999516" y="2599813"/>
              <a:ext cx="2767872" cy="553998"/>
            </a:xfrm>
            <a:prstGeom prst="rect">
              <a:avLst/>
            </a:prstGeom>
            <a:noFill/>
          </p:spPr>
          <p:txBody>
            <a:bodyPr wrap="square" rtlCol="0">
              <a:spAutoFit/>
            </a:bodyPr>
            <a:lstStyle/>
            <a:p>
              <a:pPr fontAlgn="base">
                <a:spcBef>
                  <a:spcPct val="0"/>
                </a:spcBef>
                <a:spcAft>
                  <a:spcPct val="0"/>
                </a:spcAft>
              </a:pPr>
              <a:r>
                <a:rPr lang="en-GB" sz="1000" dirty="0">
                  <a:solidFill>
                    <a:schemeClr val="bg1"/>
                  </a:solidFill>
                </a:rPr>
                <a:t>Develop workflow use cases with ISO / ANNA &amp; evaluate against existing solutions</a:t>
              </a:r>
            </a:p>
          </p:txBody>
        </p:sp>
        <p:sp>
          <p:nvSpPr>
            <p:cNvPr id="34" name="TextBox 33"/>
            <p:cNvSpPr txBox="1"/>
            <p:nvPr/>
          </p:nvSpPr>
          <p:spPr>
            <a:xfrm>
              <a:off x="6012605" y="3089353"/>
              <a:ext cx="2602387" cy="553998"/>
            </a:xfrm>
            <a:prstGeom prst="rect">
              <a:avLst/>
            </a:prstGeom>
            <a:noFill/>
          </p:spPr>
          <p:txBody>
            <a:bodyPr wrap="square" rtlCol="0">
              <a:spAutoFit/>
            </a:bodyPr>
            <a:lstStyle/>
            <a:p>
              <a:pPr fontAlgn="base">
                <a:spcBef>
                  <a:spcPct val="0"/>
                </a:spcBef>
                <a:spcAft>
                  <a:spcPct val="0"/>
                </a:spcAft>
              </a:pPr>
              <a:r>
                <a:rPr lang="en-GB" sz="1000" dirty="0">
                  <a:solidFill>
                    <a:schemeClr val="bg1"/>
                  </a:solidFill>
                </a:rPr>
                <a:t>Evaluate with ISO/ANNA how this can be incorporated into the standard.</a:t>
              </a:r>
            </a:p>
          </p:txBody>
        </p:sp>
        <p:sp>
          <p:nvSpPr>
            <p:cNvPr id="35" name="TextBox 34"/>
            <p:cNvSpPr txBox="1"/>
            <p:nvPr/>
          </p:nvSpPr>
          <p:spPr>
            <a:xfrm>
              <a:off x="6012601" y="3723703"/>
              <a:ext cx="2370903" cy="444695"/>
            </a:xfrm>
            <a:prstGeom prst="rect">
              <a:avLst/>
            </a:prstGeom>
            <a:noFill/>
          </p:spPr>
          <p:txBody>
            <a:bodyPr wrap="square" rtlCol="0">
              <a:spAutoFit/>
            </a:bodyPr>
            <a:lstStyle/>
            <a:p>
              <a:pPr fontAlgn="base">
                <a:spcBef>
                  <a:spcPct val="0"/>
                </a:spcBef>
                <a:spcAft>
                  <a:spcPct val="0"/>
                </a:spcAft>
              </a:pPr>
              <a:r>
                <a:rPr lang="en-GB" sz="1000" dirty="0">
                  <a:solidFill>
                    <a:schemeClr val="bg1"/>
                  </a:solidFill>
                </a:rPr>
                <a:t>Assess with ISO/ANNA any impediments and evaluate </a:t>
              </a:r>
              <a:r>
                <a:rPr lang="en-GB" sz="1000" dirty="0" smtClean="0">
                  <a:solidFill>
                    <a:schemeClr val="bg1"/>
                  </a:solidFill>
                </a:rPr>
                <a:t>appropriate approach.</a:t>
              </a:r>
              <a:endParaRPr lang="en-GB" sz="1000" dirty="0">
                <a:solidFill>
                  <a:schemeClr val="bg1"/>
                </a:solidFill>
              </a:endParaRPr>
            </a:p>
          </p:txBody>
        </p:sp>
        <p:sp>
          <p:nvSpPr>
            <p:cNvPr id="36" name="TextBox 35"/>
            <p:cNvSpPr txBox="1"/>
            <p:nvPr/>
          </p:nvSpPr>
          <p:spPr>
            <a:xfrm>
              <a:off x="6012605" y="4481251"/>
              <a:ext cx="2602383" cy="1015663"/>
            </a:xfrm>
            <a:prstGeom prst="rect">
              <a:avLst/>
            </a:prstGeom>
            <a:noFill/>
          </p:spPr>
          <p:txBody>
            <a:bodyPr wrap="square" rtlCol="0">
              <a:spAutoFit/>
            </a:bodyPr>
            <a:lstStyle/>
            <a:p>
              <a:pPr fontAlgn="base">
                <a:spcBef>
                  <a:spcPct val="0"/>
                </a:spcBef>
                <a:spcAft>
                  <a:spcPct val="0"/>
                </a:spcAft>
              </a:pPr>
              <a:r>
                <a:rPr lang="en-GB" sz="1000" dirty="0">
                  <a:solidFill>
                    <a:schemeClr val="bg1"/>
                  </a:solidFill>
                </a:rPr>
                <a:t>Evaluate with ISO/ANNA what is achievable within the current framework and infrastructure.  For what is not achievable, evaluate the potential solutions that might exist outside of that framework.</a:t>
              </a:r>
            </a:p>
          </p:txBody>
        </p:sp>
      </p:grpSp>
      <p:sp>
        <p:nvSpPr>
          <p:cNvPr id="4" name="Slide Number Placeholder 3"/>
          <p:cNvSpPr>
            <a:spLocks noGrp="1"/>
          </p:cNvSpPr>
          <p:nvPr>
            <p:ph type="sldNum" sz="quarter" idx="10"/>
          </p:nvPr>
        </p:nvSpPr>
        <p:spPr/>
        <p:txBody>
          <a:bodyPr/>
          <a:lstStyle/>
          <a:p>
            <a:pPr>
              <a:defRPr/>
            </a:pPr>
            <a:fld id="{CB2A5E27-867F-4F68-9DE6-3083ABBF3D05}" type="slidenum">
              <a:rPr lang="en-US" smtClean="0"/>
              <a:pPr>
                <a:defRPr/>
              </a:pPr>
              <a:t>8</a:t>
            </a:fld>
            <a:endParaRPr lang="en-US" dirty="0"/>
          </a:p>
        </p:txBody>
      </p:sp>
    </p:spTree>
    <p:extLst>
      <p:ext uri="{BB962C8B-B14F-4D97-AF65-F5344CB8AC3E}">
        <p14:creationId xmlns:p14="http://schemas.microsoft.com/office/powerpoint/2010/main" val="38486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p:cNvSpPr>
            <a:spLocks noGrp="1"/>
          </p:cNvSpPr>
          <p:nvPr>
            <p:ph type="title"/>
          </p:nvPr>
        </p:nvSpPr>
        <p:spPr/>
        <p:txBody>
          <a:bodyPr/>
          <a:lstStyle/>
          <a:p>
            <a:pPr>
              <a:tabLst>
                <a:tab pos="8793163" algn="r"/>
              </a:tabLst>
            </a:pPr>
            <a:r>
              <a:rPr lang="en-GB" sz="3200" dirty="0" smtClean="0"/>
              <a:t>ANNA/ISO Discussion on working with Symbology initiative</a:t>
            </a:r>
            <a:endParaRPr lang="en-GB" sz="3200" dirty="0"/>
          </a:p>
        </p:txBody>
      </p:sp>
      <p:sp>
        <p:nvSpPr>
          <p:cNvPr id="7" name="Content Placeholder 1"/>
          <p:cNvSpPr>
            <a:spLocks noGrp="1"/>
          </p:cNvSpPr>
          <p:nvPr>
            <p:ph idx="1"/>
          </p:nvPr>
        </p:nvSpPr>
        <p:spPr/>
        <p:txBody>
          <a:bodyPr>
            <a:normAutofit/>
          </a:bodyPr>
          <a:lstStyle/>
          <a:p>
            <a:pPr marL="285750" lvl="1">
              <a:buFont typeface="Wingdings" panose="05000000000000000000" pitchFamily="2" charset="2"/>
              <a:buChar char="Ø"/>
            </a:pPr>
            <a:r>
              <a:rPr lang="en-GB" sz="1600" dirty="0" smtClean="0"/>
              <a:t>ISO agreed to form a working group with representatives from ISO, ANNA and the Symbology initiative. 30 day call for expert to go out, ISDA has been asked to provide he convenor for the working group</a:t>
            </a:r>
            <a:endParaRPr lang="en-GB" sz="1600" dirty="0"/>
          </a:p>
          <a:p>
            <a:pPr marL="285750" lvl="1">
              <a:buFont typeface="Wingdings" panose="05000000000000000000" pitchFamily="2" charset="2"/>
              <a:buChar char="Ø"/>
            </a:pPr>
            <a:r>
              <a:rPr lang="en-GB" sz="1600" dirty="0" smtClean="0"/>
              <a:t>ANNA </a:t>
            </a:r>
            <a:r>
              <a:rPr lang="en-GB" sz="1600" dirty="0"/>
              <a:t>general </a:t>
            </a:r>
            <a:r>
              <a:rPr lang="en-GB" sz="1600" dirty="0" smtClean="0"/>
              <a:t>meeting feedback:</a:t>
            </a:r>
          </a:p>
          <a:p>
            <a:pPr marL="685800" lvl="2">
              <a:buFont typeface="Wingdings" panose="05000000000000000000" pitchFamily="2" charset="2"/>
              <a:buChar char="Ø"/>
            </a:pPr>
            <a:r>
              <a:rPr lang="en-US" sz="1300" dirty="0" smtClean="0"/>
              <a:t>Covered </a:t>
            </a:r>
            <a:r>
              <a:rPr lang="en-US" sz="1300" dirty="0"/>
              <a:t>the various scenarios that exist to meet the industry </a:t>
            </a:r>
            <a:r>
              <a:rPr lang="en-US" sz="1300" dirty="0" smtClean="0"/>
              <a:t>requirements</a:t>
            </a:r>
          </a:p>
          <a:p>
            <a:pPr marL="685800" lvl="2">
              <a:buFont typeface="Wingdings" panose="05000000000000000000" pitchFamily="2" charset="2"/>
              <a:buChar char="Ø"/>
            </a:pPr>
            <a:r>
              <a:rPr lang="en-US" sz="1300" dirty="0" smtClean="0"/>
              <a:t>The </a:t>
            </a:r>
            <a:r>
              <a:rPr lang="en-US" sz="1300" dirty="0"/>
              <a:t>Board advised the membership that 'expertise' participation in future industry WG discussions on OTC Derivatives would be required in the short to medium term - as the more detailed 'solution' focused discussions progress. </a:t>
            </a:r>
            <a:endParaRPr lang="en-US" sz="1300" dirty="0" smtClean="0"/>
          </a:p>
          <a:p>
            <a:pPr marL="685800" lvl="2">
              <a:buFont typeface="Wingdings" panose="05000000000000000000" pitchFamily="2" charset="2"/>
              <a:buChar char="Ø"/>
            </a:pPr>
            <a:r>
              <a:rPr lang="en-US" sz="1300" dirty="0" smtClean="0"/>
              <a:t>The </a:t>
            </a:r>
            <a:r>
              <a:rPr lang="en-US" sz="1300" dirty="0"/>
              <a:t>principle of ANNA working with the industry to derive a solution that works for the whole global market and for the ANNA membership that will be responsible for ISIN assignment was tabled and </a:t>
            </a:r>
            <a:r>
              <a:rPr lang="en-US" sz="1300" dirty="0" smtClean="0"/>
              <a:t>endorsed.</a:t>
            </a:r>
          </a:p>
          <a:p>
            <a:pPr marL="685800" lvl="2">
              <a:buFont typeface="Wingdings" panose="05000000000000000000" pitchFamily="2" charset="2"/>
              <a:buChar char="Ø"/>
            </a:pPr>
            <a:r>
              <a:rPr lang="en-US" sz="1300" dirty="0" smtClean="0"/>
              <a:t>There </a:t>
            </a:r>
            <a:r>
              <a:rPr lang="en-US" sz="1300" dirty="0"/>
              <a:t>was a very positive attitude amongst the members that ANNA can step up and meet the challenge </a:t>
            </a:r>
            <a:r>
              <a:rPr lang="en-US" sz="1600" dirty="0"/>
              <a:t/>
            </a:r>
            <a:br>
              <a:rPr lang="en-US" sz="1600" dirty="0"/>
            </a:br>
            <a:endParaRPr lang="en-GB" sz="1600" dirty="0"/>
          </a:p>
          <a:p>
            <a:pPr marL="285750" lvl="1">
              <a:buFont typeface="Wingdings" panose="05000000000000000000" pitchFamily="2" charset="2"/>
              <a:buChar char="Ø"/>
            </a:pPr>
            <a:r>
              <a:rPr lang="en-GB" sz="1600" dirty="0" smtClean="0"/>
              <a:t>List of experts submitted to ISO to participate in joint WG with ISO</a:t>
            </a:r>
          </a:p>
        </p:txBody>
      </p:sp>
      <p:sp>
        <p:nvSpPr>
          <p:cNvPr id="2" name="Slide Number Placeholder 1"/>
          <p:cNvSpPr>
            <a:spLocks noGrp="1"/>
          </p:cNvSpPr>
          <p:nvPr>
            <p:ph type="sldNum" sz="quarter" idx="10"/>
          </p:nvPr>
        </p:nvSpPr>
        <p:spPr/>
        <p:txBody>
          <a:bodyPr/>
          <a:lstStyle/>
          <a:p>
            <a:pPr>
              <a:defRPr/>
            </a:pPr>
            <a:fld id="{CB2A5E27-867F-4F68-9DE6-3083ABBF3D05}" type="slidenum">
              <a:rPr lang="en-US" smtClean="0"/>
              <a:pPr>
                <a:defRPr/>
              </a:pPr>
              <a:t>9</a:t>
            </a:fld>
            <a:endParaRPr lang="en-US" dirty="0"/>
          </a:p>
        </p:txBody>
      </p:sp>
    </p:spTree>
    <p:extLst>
      <p:ext uri="{BB962C8B-B14F-4D97-AF65-F5344CB8AC3E}">
        <p14:creationId xmlns:p14="http://schemas.microsoft.com/office/powerpoint/2010/main" val="1505709418"/>
      </p:ext>
    </p:extLst>
  </p:cSld>
  <p:clrMapOvr>
    <a:masterClrMapping/>
  </p:clrMapOvr>
  <p:timing>
    <p:tnLst>
      <p:par>
        <p:cTn id="1" dur="indefinite" restart="never" nodeType="tmRoot"/>
      </p:par>
    </p:tnLst>
  </p:timing>
</p:sld>
</file>

<file path=ppt/theme/theme1.xml><?xml version="1.0" encoding="utf-8"?>
<a:theme xmlns:a="http://schemas.openxmlformats.org/drawingml/2006/main" name="5_ISDA">
  <a:themeElements>
    <a:clrScheme name="ISDA_01">
      <a:dk1>
        <a:srgbClr val="002776"/>
      </a:dk1>
      <a:lt1>
        <a:srgbClr val="FFFFFF"/>
      </a:lt1>
      <a:dk2>
        <a:srgbClr val="002776"/>
      </a:dk2>
      <a:lt2>
        <a:srgbClr val="F2F2F2"/>
      </a:lt2>
      <a:accent1>
        <a:srgbClr val="C00000"/>
      </a:accent1>
      <a:accent2>
        <a:srgbClr val="FFC000"/>
      </a:accent2>
      <a:accent3>
        <a:srgbClr val="FFFFFF"/>
      </a:accent3>
      <a:accent4>
        <a:srgbClr val="808080"/>
      </a:accent4>
      <a:accent5>
        <a:srgbClr val="DAEDEF"/>
      </a:accent5>
      <a:accent6>
        <a:srgbClr val="2D2D8A"/>
      </a:accent6>
      <a:hlink>
        <a:srgbClr val="92D050"/>
      </a:hlink>
      <a:folHlink>
        <a:srgbClr val="00B0F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844</TotalTime>
  <Words>904</Words>
  <Application>Microsoft Office PowerPoint</Application>
  <PresentationFormat>On-screen Show (4:3)</PresentationFormat>
  <Paragraphs>184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5_ISDA</vt:lpstr>
      <vt:lpstr> ISDA Symbology  2015 end of year update   Public</vt:lpstr>
      <vt:lpstr>Symbology Project </vt:lpstr>
      <vt:lpstr>Symbology Project</vt:lpstr>
      <vt:lpstr>Symbology 2015: Achievements</vt:lpstr>
      <vt:lpstr>Symbology 2015: Current draft hierarchy being discussed in project</vt:lpstr>
      <vt:lpstr>Symbology 2015: Main analysis questions currently being considered</vt:lpstr>
      <vt:lpstr>Annex 1:</vt:lpstr>
      <vt:lpstr>Mandatory ISINs for MiFIDII/MiFIR &amp; Working with ANNA/ISO Final draft MiFIDII/MiFIR RTS mandates ISIN for instrument identification. In drafting this in RTS ESMA has underestimated (i) current coverage of ISINs for derivatives, and (ii) several practical issues associated with ISIN issuance. The ISDA Symbology initiative has identified several considerations that need to be addressed to overcome these issues, and is engaging ISO/ANNA to evaluate how these can be implemented in time for compliance with MiFIDII/ MiFIR.</vt:lpstr>
      <vt:lpstr>ANNA/ISO Discussion on working with Symbology initiative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ISDA Symbology update [DRAFT]</dc:title>
  <dc:creator>Ian Sloyan</dc:creator>
  <cp:lastModifiedBy>Lyteck Lynhiavu</cp:lastModifiedBy>
  <cp:revision>70</cp:revision>
  <dcterms:created xsi:type="dcterms:W3CDTF">2006-08-16T00:00:00Z</dcterms:created>
  <dcterms:modified xsi:type="dcterms:W3CDTF">2016-01-15T20:51:53Z</dcterms:modified>
</cp:coreProperties>
</file>