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321" r:id="rId2"/>
    <p:sldId id="307" r:id="rId3"/>
    <p:sldId id="311" r:id="rId4"/>
    <p:sldId id="322" r:id="rId5"/>
    <p:sldId id="315" r:id="rId6"/>
    <p:sldId id="263" r:id="rId7"/>
    <p:sldId id="313" r:id="rId8"/>
    <p:sldId id="312" r:id="rId9"/>
    <p:sldId id="319" r:id="rId10"/>
    <p:sldId id="271" r:id="rId11"/>
    <p:sldId id="316" r:id="rId12"/>
    <p:sldId id="317" r:id="rId13"/>
    <p:sldId id="318" r:id="rId14"/>
    <p:sldId id="31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FD8"/>
    <a:srgbClr val="162550"/>
    <a:srgbClr val="00B2A8"/>
    <a:srgbClr val="B0B4D3"/>
    <a:srgbClr val="ABCC3A"/>
    <a:srgbClr val="000000"/>
    <a:srgbClr val="006EAB"/>
    <a:srgbClr val="00639D"/>
    <a:srgbClr val="00578B"/>
    <a:srgbClr val="367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76"/>
    <p:restoredTop sz="86387"/>
  </p:normalViewPr>
  <p:slideViewPr>
    <p:cSldViewPr snapToObjects="1">
      <p:cViewPr varScale="1">
        <p:scale>
          <a:sx n="148" d="100"/>
          <a:sy n="148" d="100"/>
        </p:scale>
        <p:origin x="42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62804867549098E-2"/>
          <c:y val="6.8750000000000006E-2"/>
          <c:w val="0.88295872539255305"/>
          <c:h val="0.8440447834645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percentage of CSAs which have been amended or executed to be compliant with regulatory VM requirements (reg-compliant CSAs)</c:v>
                </c:pt>
              </c:strCache>
            </c:strRef>
          </c:tx>
          <c:spPr>
            <a:gradFill>
              <a:gsLst>
                <a:gs pos="0">
                  <a:srgbClr val="12B2A6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76200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EADACBEC-DF6E-1D43-B3EE-772545AE3804}" type="VALUE">
                      <a:rPr lang="en-US" smtClean="0"/>
                      <a:pPr/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D98E1DB0-6AC8-B941-9876-0DADDDED0DC3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1C5B7F43-938F-4E4C-8C24-D4C659876F5B}" type="VALUE">
                      <a:rPr lang="en-US" smtClean="0"/>
                      <a:pPr/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111A4DDC-0DF8-5548-8F8A-C94D373F2EB6}" type="VALUE">
                      <a:rPr lang="en-US" smtClean="0"/>
                      <a:pPr/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16148E54-1852-0A4E-A5CA-61C5722E6027}" type="VALUE">
                      <a:rPr lang="en-US" smtClean="0"/>
                      <a:pPr/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9CD86E2C-1530-D147-97D9-4F6E90307259}" type="VALUE">
                      <a:rPr lang="en-US" smtClean="0"/>
                      <a:pPr/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4972248D-C9D6-E645-9492-1261AADEBA85}" type="VALUE">
                      <a:rPr lang="en-US" smtClean="0"/>
                      <a:pPr/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800" b="0" i="0" u="none" strike="noStrike" baseline="0" dirty="0" smtClean="0">
                        <a:effectLst/>
                      </a:rPr>
                      <a:t>€</a:t>
                    </a:r>
                    <a:fld id="{ECDCB0A4-E277-E045-9437-573B7C52029F}" type="VALUE">
                      <a:rPr lang="en-US" smtClean="0"/>
                      <a:pPr/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2009Y</c:v>
                </c:pt>
                <c:pt idx="1">
                  <c:v>2010Y</c:v>
                </c:pt>
                <c:pt idx="2">
                  <c:v>2011Y</c:v>
                </c:pt>
                <c:pt idx="3">
                  <c:v>2012Y</c:v>
                </c:pt>
                <c:pt idx="4">
                  <c:v>2013Y</c:v>
                </c:pt>
                <c:pt idx="5">
                  <c:v>2014Y</c:v>
                </c:pt>
                <c:pt idx="6">
                  <c:v>2015Y</c:v>
                </c:pt>
                <c:pt idx="7">
                  <c:v>2016Y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1064</c:v>
                </c:pt>
                <c:pt idx="1">
                  <c:v>1279</c:v>
                </c:pt>
                <c:pt idx="2">
                  <c:v>1435</c:v>
                </c:pt>
                <c:pt idx="3">
                  <c:v>1581</c:v>
                </c:pt>
                <c:pt idx="4">
                  <c:v>1898</c:v>
                </c:pt>
                <c:pt idx="5">
                  <c:v>2204</c:v>
                </c:pt>
                <c:pt idx="6">
                  <c:v>2489</c:v>
                </c:pt>
                <c:pt idx="7">
                  <c:v>2553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1211696"/>
        <c:axId val="371213376"/>
      </c:barChart>
      <c:catAx>
        <c:axId val="37121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371213376"/>
        <c:crosses val="autoZero"/>
        <c:auto val="1"/>
        <c:lblAlgn val="ctr"/>
        <c:lblOffset val="100"/>
        <c:noMultiLvlLbl val="0"/>
      </c:catAx>
      <c:valAx>
        <c:axId val="371213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1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7121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62804867549098E-2"/>
          <c:y val="6.8750000000000006E-2"/>
          <c:w val="0.88295872539255305"/>
          <c:h val="0.844044783464567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2009Y</c:v>
                </c:pt>
                <c:pt idx="1">
                  <c:v>2010Y</c:v>
                </c:pt>
                <c:pt idx="2">
                  <c:v>2011Y</c:v>
                </c:pt>
                <c:pt idx="3">
                  <c:v>2012Y</c:v>
                </c:pt>
                <c:pt idx="4">
                  <c:v>2013Y</c:v>
                </c:pt>
                <c:pt idx="5">
                  <c:v>2014Y</c:v>
                </c:pt>
                <c:pt idx="6">
                  <c:v>2015Y</c:v>
                </c:pt>
                <c:pt idx="7">
                  <c:v>2016Y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9.06E-2</c:v>
                </c:pt>
                <c:pt idx="1">
                  <c:v>9.3899999999999997E-2</c:v>
                </c:pt>
                <c:pt idx="2">
                  <c:v>9.4399999999999998E-2</c:v>
                </c:pt>
                <c:pt idx="3">
                  <c:v>0.1079</c:v>
                </c:pt>
                <c:pt idx="4">
                  <c:v>0.1056</c:v>
                </c:pt>
                <c:pt idx="5">
                  <c:v>0.1162</c:v>
                </c:pt>
                <c:pt idx="6">
                  <c:v>0.121</c:v>
                </c:pt>
                <c:pt idx="7">
                  <c:v>0.1241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0602912"/>
        <c:axId val="340601792"/>
      </c:lineChart>
      <c:catAx>
        <c:axId val="340602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0601792"/>
        <c:crosses val="autoZero"/>
        <c:auto val="1"/>
        <c:lblAlgn val="ctr"/>
        <c:lblOffset val="100"/>
        <c:noMultiLvlLbl val="0"/>
      </c:catAx>
      <c:valAx>
        <c:axId val="34060179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3406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63574103819"/>
          <c:y val="0.15595507371838899"/>
          <c:w val="0.88295872539255305"/>
          <c:h val="0.844044929640604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percentage of CSAs which have been amended or executed to be compliant with regulatory VM requirements (reg-compliant CSAs)</c:v>
                </c:pt>
              </c:strCache>
            </c:strRef>
          </c:tx>
          <c:spPr>
            <a:gradFill>
              <a:gsLst>
                <a:gs pos="0">
                  <a:srgbClr val="12B2A6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0"/>
            </a:gradFill>
            <a:ln w="76200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dirty="0" smtClean="0"/>
                      <a:t>$</a:t>
                    </a:r>
                    <a:fld id="{A7AD0B0F-E581-4B4B-A6E3-EDE6DFEF69AE}" type="VALUE">
                      <a:rPr lang="en-US" smtClean="0"/>
                      <a:pPr algn="l">
                        <a:defRPr sz="1200">
                          <a:latin typeface="Arial" charset="0"/>
                          <a:ea typeface="Arial" charset="0"/>
                          <a:cs typeface="Arial" charset="0"/>
                        </a:defRPr>
                      </a:pPr>
                      <a:t>[VALUE]</a:t>
                    </a:fld>
                    <a:r>
                      <a:rPr lang="en-US" dirty="0" err="1" smtClean="0"/>
                      <a:t>bn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mtClean="0"/>
                      <a:t>$</a:t>
                    </a:r>
                    <a:fld id="{6FBF953D-1E6B-464B-8D23-852AF7AA4CB4}" type="VALUE">
                      <a:rPr lang="en-US" smtClean="0"/>
                      <a:pPr algn="l">
                        <a:defRPr sz="1200">
                          <a:latin typeface="Arial" charset="0"/>
                          <a:ea typeface="Arial" charset="0"/>
                          <a:cs typeface="Arial" charset="0"/>
                        </a:defRPr>
                      </a:pPr>
                      <a:t>[VALUE]</a:t>
                    </a:fld>
                    <a:r>
                      <a:rPr lang="en-US" smtClean="0"/>
                      <a:t>bn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mtClean="0"/>
                      <a:t>$</a:t>
                    </a:r>
                    <a:fld id="{233DF61D-E93C-DE46-8D84-B7A2AD1323F9}" type="VALUE">
                      <a:rPr lang="en-US" smtClean="0"/>
                      <a:pPr algn="l">
                        <a:defRPr sz="1200">
                          <a:latin typeface="Arial" charset="0"/>
                          <a:ea typeface="Arial" charset="0"/>
                          <a:cs typeface="Arial" charset="0"/>
                        </a:defRPr>
                      </a:pPr>
                      <a:t>[VALUE]</a:t>
                    </a:fld>
                    <a:r>
                      <a:rPr lang="en-US" smtClean="0"/>
                      <a:t>bn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mtClean="0"/>
                      <a:t>$</a:t>
                    </a:r>
                    <a:fld id="{0DCCDF80-CD62-1441-B35E-EED35E8E3E66}" type="VALUE">
                      <a:rPr lang="en-US" smtClean="0"/>
                      <a:pPr algn="l">
                        <a:defRPr sz="1200">
                          <a:latin typeface="Arial" charset="0"/>
                          <a:ea typeface="Arial" charset="0"/>
                          <a:cs typeface="Arial" charset="0"/>
                        </a:defRPr>
                      </a:pPr>
                      <a:t>[VALUE]</a:t>
                    </a:fld>
                    <a:r>
                      <a:rPr lang="en-US" smtClean="0"/>
                      <a:t>bn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VM</c:v>
                </c:pt>
                <c:pt idx="1">
                  <c:v>IM</c:v>
                </c:pt>
                <c:pt idx="3">
                  <c:v>VM</c:v>
                </c:pt>
                <c:pt idx="4">
                  <c:v>IM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260.8</c:v>
                </c:pt>
                <c:pt idx="1">
                  <c:v>173.4</c:v>
                </c:pt>
                <c:pt idx="3">
                  <c:v>870.4</c:v>
                </c:pt>
                <c:pt idx="4">
                  <c:v>107.1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5159936"/>
        <c:axId val="340604032"/>
      </c:barChart>
      <c:catAx>
        <c:axId val="34515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340604032"/>
        <c:crosses val="autoZero"/>
        <c:auto val="1"/>
        <c:lblAlgn val="ctr"/>
        <c:lblOffset val="100"/>
        <c:noMultiLvlLbl val="0"/>
      </c:catAx>
      <c:valAx>
        <c:axId val="340604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alpha val="1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4515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7CA10-E321-4548-B5AB-B573C0185C8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74720-2D34-C940-9D7E-50CD96BA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4AD3-40B6-304A-96DB-8B5006EF115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010D-26AF-9F4A-BEDB-93B3D95FA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0696" y="78760"/>
            <a:ext cx="8305800" cy="5039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	        Featuring the event </a:t>
            </a:r>
            <a:r>
              <a:rPr lang="en-US" sz="2550" b="1" dirty="0" smtClean="0">
                <a:solidFill>
                  <a:srgbClr val="ACCA37"/>
                </a:solidFill>
                <a:latin typeface="Century Gothic" panose="020B0502020202020204" pitchFamily="34" charset="0"/>
              </a:rPr>
              <a:t>App</a:t>
            </a:r>
            <a:r>
              <a:rPr lang="en-US" sz="255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17498F"/>
                </a:solidFill>
                <a:latin typeface="Century Gothic" panose="020B0502020202020204" pitchFamily="34" charset="0"/>
              </a:rPr>
              <a:t>for</a:t>
            </a:r>
          </a:p>
          <a:p>
            <a:r>
              <a:rPr lang="en-US" sz="2100" dirty="0">
                <a:solidFill>
                  <a:srgbClr val="002776"/>
                </a:solidFill>
                <a:latin typeface="Century Gothic" panose="020B0502020202020204" pitchFamily="34" charset="0"/>
              </a:rPr>
              <a:t>        </a:t>
            </a:r>
          </a:p>
          <a:p>
            <a:pPr algn="ctr"/>
            <a:endParaRPr lang="en-US" sz="24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105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Download </a:t>
            </a:r>
            <a:r>
              <a:rPr lang="en-US" sz="2400" b="1" dirty="0" err="1" smtClean="0">
                <a:solidFill>
                  <a:srgbClr val="ABCC3A"/>
                </a:solidFill>
                <a:latin typeface="Century Gothic" panose="020B0502020202020204" pitchFamily="34" charset="0"/>
              </a:rPr>
              <a:t>CrowdCompass</a:t>
            </a:r>
            <a:r>
              <a:rPr lang="en-US" sz="2400" b="1" dirty="0" smtClean="0">
                <a:solidFill>
                  <a:srgbClr val="ABCC3A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ABCC3A"/>
                </a:solidFill>
                <a:latin typeface="Century Gothic" panose="020B0502020202020204" pitchFamily="34" charset="0"/>
              </a:rPr>
              <a:t>AttendeeHub</a:t>
            </a:r>
            <a:endParaRPr lang="en-US" sz="2400" b="1" dirty="0">
              <a:solidFill>
                <a:srgbClr val="ABCC3A"/>
              </a:solidFill>
              <a:latin typeface="Century Gothic" panose="020B0502020202020204" pitchFamily="34" charset="0"/>
            </a:endParaRP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endParaRPr lang="en-US" sz="14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Search ISDA &amp; Select Today’s Event </a:t>
            </a:r>
            <a:endParaRPr lang="en-US" sz="2400" b="1" dirty="0">
              <a:solidFill>
                <a:srgbClr val="17498F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002776"/>
                </a:solidFill>
                <a:latin typeface="Century Gothic" panose="020B0502020202020204" pitchFamily="34" charset="0"/>
              </a:rPr>
              <a:t>	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Password</a:t>
            </a:r>
            <a:endParaRPr lang="en-US" sz="2400" b="1" dirty="0">
              <a:solidFill>
                <a:srgbClr val="17498F"/>
              </a:solidFill>
              <a:latin typeface="Century Gothic" panose="020B0502020202020204" pitchFamily="34" charset="0"/>
            </a:endParaRPr>
          </a:p>
          <a:p>
            <a:r>
              <a:rPr lang="en-US" sz="110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endParaRPr lang="en-US" sz="10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800" dirty="0" smtClean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endParaRPr lang="en-US" sz="500" dirty="0" smtClean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2100" b="1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Log-in </a:t>
            </a:r>
            <a:r>
              <a:rPr lang="en-US" sz="2400" b="1" dirty="0">
                <a:solidFill>
                  <a:srgbClr val="17498F"/>
                </a:solidFill>
                <a:latin typeface="Century Gothic" panose="020B0502020202020204" pitchFamily="34" charset="0"/>
              </a:rPr>
              <a:t>to access all features</a:t>
            </a: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pPr lvl="2">
              <a:buClr>
                <a:srgbClr val="F4E90C"/>
              </a:buClr>
            </a:pPr>
            <a:r>
              <a:rPr lang="en-US" sz="2100" dirty="0">
                <a:solidFill>
                  <a:srgbClr val="002776"/>
                </a:solidFill>
                <a:latin typeface="Century Gothic" panose="020B0502020202020204" pitchFamily="34" charset="0"/>
              </a:rPr>
              <a:t>		</a:t>
            </a: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lowchart: Connector 6"/>
          <p:cNvSpPr>
            <a:spLocks noChangeAspect="1"/>
          </p:cNvSpPr>
          <p:nvPr/>
        </p:nvSpPr>
        <p:spPr>
          <a:xfrm>
            <a:off x="868676" y="1178446"/>
            <a:ext cx="457200" cy="457200"/>
          </a:xfrm>
          <a:prstGeom prst="flowChartConnector">
            <a:avLst/>
          </a:prstGeom>
          <a:solidFill>
            <a:srgbClr val="ACCA37"/>
          </a:solidFill>
          <a:ln>
            <a:solidFill>
              <a:srgbClr val="ACC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680" y="1206991"/>
            <a:ext cx="19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35" y="572747"/>
            <a:ext cx="3111331" cy="457200"/>
          </a:xfrm>
          <a:prstGeom prst="rect">
            <a:avLst/>
          </a:prstGeom>
        </p:spPr>
      </p:pic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868676" y="2139702"/>
            <a:ext cx="457200" cy="457200"/>
          </a:xfrm>
          <a:prstGeom prst="flowChartConnector">
            <a:avLst/>
          </a:prstGeom>
          <a:solidFill>
            <a:srgbClr val="ACCA37"/>
          </a:solidFill>
          <a:ln>
            <a:solidFill>
              <a:srgbClr val="ACC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427" y="2168247"/>
            <a:ext cx="31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868676" y="3219822"/>
            <a:ext cx="457200" cy="457200"/>
          </a:xfrm>
          <a:prstGeom prst="flowChartConnector">
            <a:avLst/>
          </a:prstGeom>
          <a:solidFill>
            <a:srgbClr val="ACCA37"/>
          </a:solidFill>
          <a:ln>
            <a:solidFill>
              <a:srgbClr val="ACC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680" y="3248367"/>
            <a:ext cx="29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8982" y="2547178"/>
            <a:ext cx="1798864" cy="519793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DC17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25874" y="3694142"/>
          <a:ext cx="6924744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2372"/>
                <a:gridCol w="3462372"/>
              </a:tblGrid>
              <a:tr h="5486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VIEW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agenda, speaker info &amp; attendee list</a:t>
                      </a:r>
                      <a:endParaRPr lang="en-US" sz="2000" b="0" dirty="0">
                        <a:solidFill>
                          <a:srgbClr val="17498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SUBMIT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questions</a:t>
                      </a:r>
                      <a:r>
                        <a:rPr lang="en-US" sz="1600" b="0" baseline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 for panelists and answer polls</a:t>
                      </a:r>
                      <a:endParaRPr lang="en-US" sz="1050" dirty="0">
                        <a:solidFill>
                          <a:srgbClr val="17498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7029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DOWNLOAD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&amp; print documents &amp;</a:t>
                      </a:r>
                      <a:r>
                        <a:rPr lang="en-US" sz="1600" b="0" baseline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 presentations</a:t>
                      </a:r>
                      <a:endParaRPr lang="en-US" sz="2000" b="0" dirty="0" smtClean="0">
                        <a:solidFill>
                          <a:srgbClr val="1749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CONNECT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with other attendees</a:t>
                      </a:r>
                      <a:endParaRPr lang="en-US" sz="1800" b="0" dirty="0" smtClean="0">
                        <a:solidFill>
                          <a:srgbClr val="1749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77241" r="11202" b="-1"/>
          <a:stretch/>
        </p:blipFill>
        <p:spPr bwMode="auto">
          <a:xfrm>
            <a:off x="3063239" y="1617005"/>
            <a:ext cx="3173597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49" y="156363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74" y="823785"/>
            <a:ext cx="7787560" cy="4137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038"/>
            <a:ext cx="9144000" cy="4558837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0" y="-618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044" y="2717284"/>
            <a:ext cx="198077" cy="19807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23768" y="183424"/>
            <a:ext cx="4248232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Cross-border Recognition – What’s at Stake</a:t>
            </a:r>
            <a:endParaRPr lang="en-US" sz="135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95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-618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/>
          <p:cNvSpPr txBox="1"/>
          <p:nvPr/>
        </p:nvSpPr>
        <p:spPr>
          <a:xfrm>
            <a:off x="323768" y="183424"/>
            <a:ext cx="268623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Capital Rules Priorities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1120401"/>
            <a:ext cx="7272808" cy="783030"/>
          </a:xfrm>
          <a:prstGeom prst="rect">
            <a:avLst/>
          </a:prstGeom>
          <a:solidFill>
            <a:srgbClr val="00B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/>
              <a:t>No net increase in capital </a:t>
            </a:r>
            <a:r>
              <a:rPr lang="en-GB" sz="1600" dirty="0" smtClean="0"/>
              <a:t>levels, </a:t>
            </a:r>
            <a:r>
              <a:rPr lang="en-GB" sz="1600" dirty="0"/>
              <a:t>as directed by G-20 members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1994325"/>
            <a:ext cx="7272808" cy="783030"/>
          </a:xfrm>
          <a:prstGeom prst="rect">
            <a:avLst/>
          </a:prstGeom>
          <a:solidFill>
            <a:srgbClr val="517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/>
              <a:t>Appropriate, risk sensitive and consistent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2868249"/>
            <a:ext cx="7272808" cy="783030"/>
          </a:xfrm>
          <a:prstGeom prst="rect">
            <a:avLst/>
          </a:prstGeom>
          <a:solidFill>
            <a:srgbClr val="00B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/>
              <a:t>Harmonized on </a:t>
            </a:r>
            <a:r>
              <a:rPr lang="en-GB" sz="1600"/>
              <a:t>a </a:t>
            </a:r>
            <a:r>
              <a:rPr lang="en-GB" sz="1600" smtClean="0"/>
              <a:t>cross-border </a:t>
            </a:r>
            <a:r>
              <a:rPr lang="en-GB" sz="1600" dirty="0"/>
              <a:t>basis to avoid global inconsistency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3740315"/>
            <a:ext cx="7272808" cy="783030"/>
          </a:xfrm>
          <a:prstGeom prst="rect">
            <a:avLst/>
          </a:prstGeom>
          <a:solidFill>
            <a:srgbClr val="517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/>
              <a:t>Simplified to reduce operational complexity</a:t>
            </a:r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-618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/>
          <p:cNvSpPr txBox="1"/>
          <p:nvPr/>
        </p:nvSpPr>
        <p:spPr>
          <a:xfrm>
            <a:off x="323768" y="183424"/>
            <a:ext cx="367216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Cross-border </a:t>
            </a:r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Harmonization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2516">
            <a:off x="799573" y="1093899"/>
            <a:ext cx="2480604" cy="35078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91192" y="791800"/>
            <a:ext cx="4747062" cy="3900457"/>
            <a:chOff x="3991192" y="791800"/>
            <a:chExt cx="4747062" cy="3900457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991192" y="791800"/>
              <a:ext cx="4253216" cy="31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Risk-based Principles</a:t>
              </a:r>
              <a:endParaRPr lang="en-GB" altLang="x-non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67943" y="1214058"/>
              <a:ext cx="4670311" cy="565123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Foreign regulators should adopt capital and margin rules consistent with international standards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7943" y="1942327"/>
              <a:ext cx="4670311" cy="565123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Foreign regulators should have risk management rules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67943" y="2670596"/>
              <a:ext cx="4670311" cy="565123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Foreign regulators should have rules on effective recordkeeping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7943" y="3398865"/>
              <a:ext cx="4670311" cy="565123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Foreign regulators should have access to reportable swap data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67943" y="4127134"/>
              <a:ext cx="4670311" cy="565123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Foreign jurisdictions should have BIS-IOSCO compliant CCPs and clearing mandates that achieve similar outcomes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-618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/>
          <p:cNvSpPr txBox="1"/>
          <p:nvPr/>
        </p:nvSpPr>
        <p:spPr>
          <a:xfrm>
            <a:off x="323768" y="183424"/>
            <a:ext cx="367216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CCP Recovery and Resolution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91192" y="791800"/>
            <a:ext cx="4747062" cy="3900457"/>
            <a:chOff x="3991192" y="791800"/>
            <a:chExt cx="4747062" cy="3900457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991192" y="791800"/>
              <a:ext cx="4253216" cy="31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Recommendations</a:t>
              </a:r>
              <a:endParaRPr lang="en-GB" altLang="x-non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943" y="1214058"/>
              <a:ext cx="4670311" cy="565123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Clearing participants should have maximum transparency over key elements of, and triggers for, a CCP resolution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67943" y="1942327"/>
              <a:ext cx="4670311" cy="565123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VM gains haircutting could be used to allocate losses at the end of a CCP’s default waterfall, subject to safeguards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67943" y="2670596"/>
              <a:ext cx="4670311" cy="565123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IM haircutting should never be permitted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67943" y="3398865"/>
              <a:ext cx="4670311" cy="565123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Partial tear-ups could be used to rebalance a CCP’s book if an auction fails to do so, subject to safeguards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67943" y="4127134"/>
              <a:ext cx="4670311" cy="565123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Forced allocation of positions to non-defaulting clearing members should never be permitted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8573">
            <a:off x="691057" y="1103813"/>
            <a:ext cx="2559237" cy="35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2075718"/>
            <a:ext cx="9144000" cy="1238491"/>
          </a:xfrm>
          <a:prstGeom prst="rect">
            <a:avLst/>
          </a:prstGeom>
          <a:gradFill>
            <a:gsLst>
              <a:gs pos="0">
                <a:srgbClr val="00B2A8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08334" y="2420937"/>
            <a:ext cx="172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2400" b="1" dirty="0" smtClean="0">
                <a:solidFill>
                  <a:schemeClr val="bg1"/>
                </a:solidFill>
              </a:rPr>
              <a:t>Thank You</a:t>
            </a:r>
            <a:endParaRPr lang="en-GB" alt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9" y="1"/>
            <a:ext cx="6858000" cy="51435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123728" y="2624358"/>
            <a:ext cx="7020272" cy="1238491"/>
          </a:xfrm>
          <a:prstGeom prst="rect">
            <a:avLst/>
          </a:prstGeom>
          <a:gradFill>
            <a:gsLst>
              <a:gs pos="59000">
                <a:srgbClr val="00B2A8"/>
              </a:gs>
              <a:gs pos="0">
                <a:srgbClr val="12B2A6">
                  <a:alpha val="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1072429" y="1364876"/>
            <a:ext cx="7454054" cy="12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ts val="2800"/>
              </a:lnSpc>
              <a:defRPr/>
            </a:pPr>
            <a:r>
              <a:rPr lang="en-US" altLang="ja-JP" sz="2000" b="1" dirty="0" smtClean="0">
                <a:solidFill>
                  <a:srgbClr val="00B2A8"/>
                </a:solidFill>
                <a:latin typeface="Arial" charset="0"/>
                <a:ea typeface="Arial" charset="0"/>
                <a:cs typeface="Arial" charset="0"/>
              </a:rPr>
              <a:t>ISDA </a:t>
            </a:r>
            <a:r>
              <a:rPr lang="en-US" altLang="ja-JP" sz="2000" b="1" dirty="0">
                <a:solidFill>
                  <a:srgbClr val="00B2A8"/>
                </a:solidFill>
                <a:latin typeface="Arial" charset="0"/>
                <a:ea typeface="Arial" charset="0"/>
                <a:cs typeface="Arial" charset="0"/>
              </a:rPr>
              <a:t>Washington Policy Conference </a:t>
            </a:r>
            <a:r>
              <a:rPr lang="en-US" altLang="ja-JP" sz="2000" b="1" dirty="0" smtClean="0">
                <a:solidFill>
                  <a:srgbClr val="00B2A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</a:p>
          <a:p>
            <a:pPr algn="r">
              <a:lnSpc>
                <a:spcPts val="28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Monday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September 18, 2017 |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10.00am-10.15am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700657" y="2956084"/>
            <a:ext cx="491192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ts val="2000"/>
              </a:lnSpc>
            </a:pPr>
            <a:r>
              <a:rPr lang="en-US" altLang="x-none" sz="2200" b="1" dirty="0">
                <a:solidFill>
                  <a:schemeClr val="bg1"/>
                </a:solidFill>
              </a:rPr>
              <a:t>US Public </a:t>
            </a:r>
            <a:r>
              <a:rPr lang="en-US" altLang="x-none" sz="2200" b="1" dirty="0" smtClean="0">
                <a:solidFill>
                  <a:schemeClr val="bg1"/>
                </a:solidFill>
              </a:rPr>
              <a:t>Policy: 2017 and Beyond</a:t>
            </a:r>
          </a:p>
          <a:p>
            <a:pPr algn="r">
              <a:lnSpc>
                <a:spcPts val="2000"/>
              </a:lnSpc>
            </a:pPr>
            <a:r>
              <a:rPr lang="en-US" altLang="x-none" sz="1400" b="1" dirty="0">
                <a:solidFill>
                  <a:schemeClr val="bg1"/>
                </a:solidFill>
              </a:rPr>
              <a:t>Scott </a:t>
            </a:r>
            <a:r>
              <a:rPr lang="en-US" altLang="x-none" sz="1400" b="1" dirty="0" err="1">
                <a:solidFill>
                  <a:schemeClr val="bg1"/>
                </a:solidFill>
              </a:rPr>
              <a:t>O’Malia</a:t>
            </a:r>
            <a:r>
              <a:rPr lang="en-US" altLang="x-none" sz="1400" b="1" dirty="0">
                <a:solidFill>
                  <a:schemeClr val="bg1"/>
                </a:solidFill>
              </a:rPr>
              <a:t> – CEO, ISDA</a:t>
            </a:r>
            <a:endParaRPr lang="en-GB" altLang="x-none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076" y="393042"/>
            <a:ext cx="2160407" cy="53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719" y="2972252"/>
            <a:ext cx="1800005" cy="1800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36" y="2972252"/>
            <a:ext cx="1799993" cy="1800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22" y="956025"/>
            <a:ext cx="1799999" cy="1800198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0" y="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36" y="956027"/>
            <a:ext cx="1799997" cy="1800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734" y="2972257"/>
            <a:ext cx="1799999" cy="18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728" y="956026"/>
            <a:ext cx="1799999" cy="180019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730" y="2972355"/>
            <a:ext cx="1800003" cy="180000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728" y="956025"/>
            <a:ext cx="1800001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0696" y="78760"/>
            <a:ext cx="8305800" cy="5039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	        Featuring the event </a:t>
            </a:r>
            <a:r>
              <a:rPr lang="en-US" sz="2550" b="1" dirty="0" smtClean="0">
                <a:solidFill>
                  <a:srgbClr val="ACCA37"/>
                </a:solidFill>
                <a:latin typeface="Century Gothic" panose="020B0502020202020204" pitchFamily="34" charset="0"/>
              </a:rPr>
              <a:t>App</a:t>
            </a:r>
            <a:r>
              <a:rPr lang="en-US" sz="255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17498F"/>
                </a:solidFill>
                <a:latin typeface="Century Gothic" panose="020B0502020202020204" pitchFamily="34" charset="0"/>
              </a:rPr>
              <a:t>for</a:t>
            </a:r>
          </a:p>
          <a:p>
            <a:r>
              <a:rPr lang="en-US" sz="2100" dirty="0">
                <a:solidFill>
                  <a:srgbClr val="002776"/>
                </a:solidFill>
                <a:latin typeface="Century Gothic" panose="020B0502020202020204" pitchFamily="34" charset="0"/>
              </a:rPr>
              <a:t>        </a:t>
            </a:r>
          </a:p>
          <a:p>
            <a:pPr algn="ctr"/>
            <a:endParaRPr lang="en-US" sz="24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105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Download </a:t>
            </a:r>
            <a:r>
              <a:rPr lang="en-US" sz="2400" b="1" dirty="0" err="1" smtClean="0">
                <a:solidFill>
                  <a:srgbClr val="ABCC3A"/>
                </a:solidFill>
                <a:latin typeface="Century Gothic" panose="020B0502020202020204" pitchFamily="34" charset="0"/>
              </a:rPr>
              <a:t>CrowdCompass</a:t>
            </a:r>
            <a:r>
              <a:rPr lang="en-US" sz="2400" b="1" dirty="0" smtClean="0">
                <a:solidFill>
                  <a:srgbClr val="ABCC3A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ABCC3A"/>
                </a:solidFill>
                <a:latin typeface="Century Gothic" panose="020B0502020202020204" pitchFamily="34" charset="0"/>
              </a:rPr>
              <a:t>AttendeeHub</a:t>
            </a:r>
            <a:endParaRPr lang="en-US" sz="2400" b="1" dirty="0">
              <a:solidFill>
                <a:srgbClr val="ABCC3A"/>
              </a:solidFill>
              <a:latin typeface="Century Gothic" panose="020B0502020202020204" pitchFamily="34" charset="0"/>
            </a:endParaRP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endParaRPr lang="en-US" sz="14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Search ISDA &amp; Select Today’s Event </a:t>
            </a:r>
            <a:endParaRPr lang="en-US" sz="2400" b="1" dirty="0">
              <a:solidFill>
                <a:srgbClr val="17498F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002776"/>
                </a:solidFill>
                <a:latin typeface="Century Gothic" panose="020B0502020202020204" pitchFamily="34" charset="0"/>
              </a:rPr>
              <a:t>	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Password</a:t>
            </a:r>
            <a:endParaRPr lang="en-US" sz="2400" b="1" dirty="0">
              <a:solidFill>
                <a:srgbClr val="17498F"/>
              </a:solidFill>
              <a:latin typeface="Century Gothic" panose="020B0502020202020204" pitchFamily="34" charset="0"/>
            </a:endParaRPr>
          </a:p>
          <a:p>
            <a:r>
              <a:rPr lang="en-US" sz="1100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endParaRPr lang="en-US" sz="10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800" dirty="0" smtClean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endParaRPr lang="en-US" sz="500" dirty="0" smtClean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r>
              <a:rPr lang="en-US" sz="2100" b="1" dirty="0">
                <a:solidFill>
                  <a:srgbClr val="002776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1" dirty="0" smtClean="0">
                <a:solidFill>
                  <a:srgbClr val="17498F"/>
                </a:solidFill>
                <a:latin typeface="Century Gothic" panose="020B0502020202020204" pitchFamily="34" charset="0"/>
              </a:rPr>
              <a:t>Log-in </a:t>
            </a:r>
            <a:r>
              <a:rPr lang="en-US" sz="2400" b="1" dirty="0">
                <a:solidFill>
                  <a:srgbClr val="17498F"/>
                </a:solidFill>
                <a:latin typeface="Century Gothic" panose="020B0502020202020204" pitchFamily="34" charset="0"/>
              </a:rPr>
              <a:t>to access all features</a:t>
            </a: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pPr lvl="2">
              <a:buClr>
                <a:srgbClr val="F4E90C"/>
              </a:buClr>
            </a:pPr>
            <a:r>
              <a:rPr lang="en-US" sz="2100" dirty="0">
                <a:solidFill>
                  <a:srgbClr val="002776"/>
                </a:solidFill>
                <a:latin typeface="Century Gothic" panose="020B0502020202020204" pitchFamily="34" charset="0"/>
              </a:rPr>
              <a:t>		</a:t>
            </a: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  <a:p>
            <a:endParaRPr lang="en-US" sz="2100" dirty="0">
              <a:solidFill>
                <a:srgbClr val="00277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lowchart: Connector 6"/>
          <p:cNvSpPr>
            <a:spLocks noChangeAspect="1"/>
          </p:cNvSpPr>
          <p:nvPr/>
        </p:nvSpPr>
        <p:spPr>
          <a:xfrm>
            <a:off x="868676" y="1178446"/>
            <a:ext cx="457200" cy="457200"/>
          </a:xfrm>
          <a:prstGeom prst="flowChartConnector">
            <a:avLst/>
          </a:prstGeom>
          <a:solidFill>
            <a:srgbClr val="ACCA37"/>
          </a:solidFill>
          <a:ln>
            <a:solidFill>
              <a:srgbClr val="ACC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680" y="1206991"/>
            <a:ext cx="19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35" y="572747"/>
            <a:ext cx="3111331" cy="457200"/>
          </a:xfrm>
          <a:prstGeom prst="rect">
            <a:avLst/>
          </a:prstGeom>
        </p:spPr>
      </p:pic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868676" y="2139702"/>
            <a:ext cx="457200" cy="457200"/>
          </a:xfrm>
          <a:prstGeom prst="flowChartConnector">
            <a:avLst/>
          </a:prstGeom>
          <a:solidFill>
            <a:srgbClr val="ACCA37"/>
          </a:solidFill>
          <a:ln>
            <a:solidFill>
              <a:srgbClr val="ACC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427" y="2168247"/>
            <a:ext cx="31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868676" y="3219822"/>
            <a:ext cx="457200" cy="457200"/>
          </a:xfrm>
          <a:prstGeom prst="flowChartConnector">
            <a:avLst/>
          </a:prstGeom>
          <a:solidFill>
            <a:srgbClr val="ACCA37"/>
          </a:solidFill>
          <a:ln>
            <a:solidFill>
              <a:srgbClr val="ACC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680" y="3248367"/>
            <a:ext cx="29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8982" y="2547178"/>
            <a:ext cx="1798864" cy="519793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DC17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25874" y="3694142"/>
          <a:ext cx="6924744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2372"/>
                <a:gridCol w="3462372"/>
              </a:tblGrid>
              <a:tr h="5486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VIEW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agenda, speaker info &amp; attendee list</a:t>
                      </a:r>
                      <a:endParaRPr lang="en-US" sz="2000" b="0" dirty="0">
                        <a:solidFill>
                          <a:srgbClr val="17498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SUBMIT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questions</a:t>
                      </a:r>
                      <a:r>
                        <a:rPr lang="en-US" sz="1600" b="0" baseline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 for panelists and answer polls</a:t>
                      </a:r>
                      <a:endParaRPr lang="en-US" sz="1050" dirty="0">
                        <a:solidFill>
                          <a:srgbClr val="17498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7029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DOWNLOAD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&amp; print documents &amp;</a:t>
                      </a:r>
                      <a:r>
                        <a:rPr lang="en-US" sz="1600" b="0" baseline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 presentations</a:t>
                      </a:r>
                      <a:endParaRPr lang="en-US" sz="2000" b="0" dirty="0" smtClean="0">
                        <a:solidFill>
                          <a:srgbClr val="1749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700"/>
                        </a:buClr>
                        <a:buSzPct val="12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ACCA37"/>
                          </a:solidFill>
                          <a:latin typeface="Century Gothic" panose="020B0502020202020204" pitchFamily="34" charset="0"/>
                        </a:rPr>
                        <a:t>CONNECT </a:t>
                      </a:r>
                      <a:r>
                        <a:rPr lang="en-US" sz="1600" b="0" dirty="0" smtClean="0">
                          <a:solidFill>
                            <a:srgbClr val="17498F"/>
                          </a:solidFill>
                          <a:latin typeface="Century Gothic" panose="020B0502020202020204" pitchFamily="34" charset="0"/>
                        </a:rPr>
                        <a:t>with other attendees</a:t>
                      </a:r>
                      <a:endParaRPr lang="en-US" sz="1800" b="0" dirty="0" smtClean="0">
                        <a:solidFill>
                          <a:srgbClr val="1749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77241" r="11202" b="-1"/>
          <a:stretch/>
        </p:blipFill>
        <p:spPr bwMode="auto">
          <a:xfrm>
            <a:off x="3063239" y="1617005"/>
            <a:ext cx="3173597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49" y="156363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TextBox 143"/>
          <p:cNvSpPr txBox="1"/>
          <p:nvPr/>
        </p:nvSpPr>
        <p:spPr>
          <a:xfrm>
            <a:off x="321317" y="189606"/>
            <a:ext cx="4908042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Derivatives Public Policy </a:t>
            </a:r>
            <a:r>
              <a:rPr lang="en-US" sz="135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Area </a:t>
            </a:r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Most Interest?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9592" y="991255"/>
            <a:ext cx="7272808" cy="504507"/>
          </a:xfrm>
          <a:prstGeom prst="rect">
            <a:avLst/>
          </a:prstGeom>
          <a:solidFill>
            <a:srgbClr val="00B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A: Capital rules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592" y="1619003"/>
            <a:ext cx="7272808" cy="504507"/>
          </a:xfrm>
          <a:prstGeom prst="rect">
            <a:avLst/>
          </a:prstGeom>
          <a:solidFill>
            <a:srgbClr val="517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B: Margin requirements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2246751"/>
            <a:ext cx="7272808" cy="504507"/>
          </a:xfrm>
          <a:prstGeom prst="rect">
            <a:avLst/>
          </a:prstGeom>
          <a:solidFill>
            <a:srgbClr val="00B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C: Data reporting and standardization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592" y="2874499"/>
            <a:ext cx="7272808" cy="504507"/>
          </a:xfrm>
          <a:prstGeom prst="rect">
            <a:avLst/>
          </a:prstGeom>
          <a:solidFill>
            <a:srgbClr val="517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D: Cross-border harmonization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9592" y="3502247"/>
            <a:ext cx="7272808" cy="504507"/>
          </a:xfrm>
          <a:prstGeom prst="rect">
            <a:avLst/>
          </a:prstGeom>
          <a:solidFill>
            <a:srgbClr val="00B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E: Trading requirements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9592" y="4129996"/>
            <a:ext cx="7272808" cy="504507"/>
          </a:xfrm>
          <a:prstGeom prst="rect">
            <a:avLst/>
          </a:prstGeom>
          <a:solidFill>
            <a:srgbClr val="517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F: Clearing and CCP </a:t>
            </a:r>
            <a:r>
              <a:rPr lang="en-US" sz="1600" dirty="0" smtClean="0"/>
              <a:t>resolution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9312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TextBox 143"/>
          <p:cNvSpPr txBox="1"/>
          <p:nvPr/>
        </p:nvSpPr>
        <p:spPr>
          <a:xfrm>
            <a:off x="321317" y="189606"/>
            <a:ext cx="4908042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Capital Increase - Level of CET1 and CET1 Ratio of G-SIBs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63325339"/>
              </p:ext>
            </p:extLst>
          </p:nvPr>
        </p:nvGraphicFramePr>
        <p:xfrm>
          <a:off x="5316" y="1064802"/>
          <a:ext cx="8964488" cy="352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21482500"/>
              </p:ext>
            </p:extLst>
          </p:nvPr>
        </p:nvGraphicFramePr>
        <p:xfrm>
          <a:off x="5316" y="756689"/>
          <a:ext cx="8964488" cy="317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1461" y="4589098"/>
            <a:ext cx="2961685" cy="368649"/>
            <a:chOff x="621461" y="4589098"/>
            <a:chExt cx="2961685" cy="368649"/>
          </a:xfrm>
        </p:grpSpPr>
        <p:grpSp>
          <p:nvGrpSpPr>
            <p:cNvPr id="13" name="Group 12"/>
            <p:cNvGrpSpPr/>
            <p:nvPr/>
          </p:nvGrpSpPr>
          <p:grpSpPr>
            <a:xfrm>
              <a:off x="621461" y="4589098"/>
              <a:ext cx="2961685" cy="223325"/>
              <a:chOff x="663991" y="4683438"/>
              <a:chExt cx="2961685" cy="2233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609808" y="4714431"/>
                <a:ext cx="129186" cy="1291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545557" y="4773214"/>
                <a:ext cx="259441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817472" y="4683439"/>
                <a:ext cx="8082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CET1 ratio %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3991" y="4683438"/>
                <a:ext cx="192491" cy="192491"/>
              </a:xfrm>
              <a:prstGeom prst="rect">
                <a:avLst/>
              </a:prstGeom>
              <a:gradFill>
                <a:gsLst>
                  <a:gs pos="0">
                    <a:srgbClr val="12B2A6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80016" y="4691319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CET 1 amount in billions of euros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26426" y="4774100"/>
              <a:ext cx="2584120" cy="18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Source </a:t>
              </a:r>
              <a:r>
                <a:rPr lang="en-US" sz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- S&amp;P Global Market </a:t>
              </a:r>
              <a:r>
                <a:rPr lang="en-US" sz="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Intelligence</a:t>
              </a:r>
              <a:endPara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518492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7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/>
          <p:bldGraphic spid="6" grpId="0">
            <p:bldAsOne/>
          </p:bldGraphic>
          <p:bldGraphic spid="7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7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/>
          <p:bldGraphic spid="6" grpId="0">
            <p:bldAsOne/>
          </p:bldGraphic>
          <p:bldGraphic spid="7" grpId="0">
            <p:bldAsOne/>
          </p:bldGraphic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TextBox 143"/>
          <p:cNvSpPr txBox="1"/>
          <p:nvPr/>
        </p:nvSpPr>
        <p:spPr>
          <a:xfrm>
            <a:off x="321316" y="189606"/>
            <a:ext cx="583485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Collateral Posted – Cleared and Non-cleared Derivatives (March, 2017)</a:t>
            </a:r>
            <a:endParaRPr lang="en-US" sz="135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7504" y="771550"/>
            <a:ext cx="8856984" cy="3969090"/>
            <a:chOff x="107504" y="801384"/>
            <a:chExt cx="8856984" cy="3498558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823584589"/>
                </p:ext>
              </p:extLst>
            </p:nvPr>
          </p:nvGraphicFramePr>
          <p:xfrm>
            <a:off x="107504" y="801384"/>
            <a:ext cx="8496944" cy="3498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21317" y="952171"/>
              <a:ext cx="6554939" cy="162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Non-cleared Derivatives (Posted by Market Participants to Top 20 Dealers)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4325" y="2533650"/>
              <a:ext cx="8650163" cy="577850"/>
            </a:xfrm>
            <a:prstGeom prst="rect">
              <a:avLst/>
            </a:prstGeom>
            <a:solidFill>
              <a:srgbClr val="162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1317" y="2787774"/>
              <a:ext cx="5618835" cy="162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Cleared Derivatives (Posted by Market Participants to CCPs)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657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TextBox 143"/>
          <p:cNvSpPr txBox="1"/>
          <p:nvPr/>
        </p:nvSpPr>
        <p:spPr>
          <a:xfrm>
            <a:off x="321317" y="189606"/>
            <a:ext cx="4908042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Interest Rate Derivatives Cleared Notional </a:t>
            </a:r>
            <a:r>
              <a:rPr lang="en-US" sz="135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Volume (%)</a:t>
            </a:r>
            <a:endParaRPr lang="en-US" sz="135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12598" y="1059582"/>
            <a:ext cx="6010017" cy="3618021"/>
            <a:chOff x="1512598" y="1059582"/>
            <a:chExt cx="6010017" cy="3618021"/>
          </a:xfrm>
        </p:grpSpPr>
        <p:sp>
          <p:nvSpPr>
            <p:cNvPr id="16" name="TextBox 15"/>
            <p:cNvSpPr txBox="1"/>
            <p:nvPr/>
          </p:nvSpPr>
          <p:spPr>
            <a:xfrm>
              <a:off x="1512598" y="1059582"/>
              <a:ext cx="56513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rgbClr val="00B2A8"/>
                  </a:solidFill>
                  <a:latin typeface="Arial" charset="0"/>
                  <a:ea typeface="Arial" charset="0"/>
                  <a:cs typeface="Arial" charset="0"/>
                </a:rPr>
                <a:t>79.6</a:t>
              </a:r>
              <a:r>
                <a:rPr lang="en-US" sz="1350" dirty="0" smtClean="0">
                  <a:solidFill>
                    <a:srgbClr val="00B2A8"/>
                  </a:solidFill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1350" dirty="0">
                <a:solidFill>
                  <a:srgbClr val="00B2A8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00835" y="1059582"/>
              <a:ext cx="56513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72.9</a:t>
              </a:r>
              <a:r>
                <a:rPr lang="en-US" sz="1350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1350" dirty="0">
                <a:solidFill>
                  <a:srgbClr val="3674C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30624" y="1059582"/>
              <a:ext cx="56513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rgbClr val="00B2A8"/>
                  </a:solidFill>
                  <a:latin typeface="Arial" charset="0"/>
                  <a:ea typeface="Arial" charset="0"/>
                  <a:cs typeface="Arial" charset="0"/>
                </a:rPr>
                <a:t>74.7</a:t>
              </a:r>
              <a:r>
                <a:rPr lang="en-US" sz="1350" dirty="0" smtClean="0">
                  <a:solidFill>
                    <a:srgbClr val="00B2A8"/>
                  </a:solidFill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1350" dirty="0">
                <a:solidFill>
                  <a:srgbClr val="00B2A8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8861" y="1059582"/>
              <a:ext cx="56513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79.9</a:t>
              </a:r>
              <a:r>
                <a:rPr lang="en-US" sz="1350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1350" dirty="0">
                <a:solidFill>
                  <a:srgbClr val="3674C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85608" y="1059582"/>
              <a:ext cx="56513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rgbClr val="00B2A8"/>
                  </a:solidFill>
                  <a:latin typeface="Arial" charset="0"/>
                  <a:ea typeface="Arial" charset="0"/>
                  <a:cs typeface="Arial" charset="0"/>
                </a:rPr>
                <a:t>83.9</a:t>
              </a:r>
              <a:r>
                <a:rPr lang="en-US" sz="1350" dirty="0" smtClean="0">
                  <a:solidFill>
                    <a:srgbClr val="00B2A8"/>
                  </a:solidFill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1350" dirty="0">
                <a:solidFill>
                  <a:srgbClr val="00B2A8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73845" y="1059582"/>
              <a:ext cx="56513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85.2</a:t>
              </a:r>
              <a:r>
                <a:rPr lang="en-US" sz="1350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1350" dirty="0">
                <a:solidFill>
                  <a:srgbClr val="3674C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680013" y="1406260"/>
              <a:ext cx="1258970" cy="3271343"/>
              <a:chOff x="4716016" y="1907533"/>
              <a:chExt cx="1678627" cy="436179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765609" y="1907533"/>
                <a:ext cx="671451" cy="35755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675796" y="1907533"/>
                <a:ext cx="671451" cy="35755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765608" y="2478354"/>
                <a:ext cx="671452" cy="3004734"/>
              </a:xfrm>
              <a:prstGeom prst="roundRect">
                <a:avLst>
                  <a:gd name="adj" fmla="val 50000"/>
                </a:avLst>
              </a:prstGeom>
              <a:solidFill>
                <a:srgbClr val="00B2A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675796" y="2449050"/>
                <a:ext cx="671451" cy="3034041"/>
              </a:xfrm>
              <a:prstGeom prst="roundRect">
                <a:avLst>
                  <a:gd name="adj" fmla="val 48889"/>
                </a:avLst>
              </a:prstGeom>
              <a:solidFill>
                <a:srgbClr val="3674C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16016" y="5564142"/>
                <a:ext cx="753516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Q2</a:t>
                </a:r>
                <a:endParaRPr lang="en-US" sz="900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641127" y="5564142"/>
                <a:ext cx="753516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Q4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4800357" y="5904998"/>
                <a:ext cx="1576812" cy="36432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2016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13838" y="1406260"/>
              <a:ext cx="1258969" cy="3271343"/>
              <a:chOff x="2627784" y="1907533"/>
              <a:chExt cx="1678625" cy="436179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670059" y="1907533"/>
                <a:ext cx="671451" cy="35755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580248" y="1907533"/>
                <a:ext cx="671451" cy="35755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670060" y="2711925"/>
                <a:ext cx="671451" cy="2771165"/>
              </a:xfrm>
              <a:prstGeom prst="roundRect">
                <a:avLst>
                  <a:gd name="adj" fmla="val 50000"/>
                </a:avLst>
              </a:prstGeom>
              <a:solidFill>
                <a:srgbClr val="00B2A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580248" y="2684142"/>
                <a:ext cx="667937" cy="2798948"/>
              </a:xfrm>
              <a:prstGeom prst="roundRect">
                <a:avLst>
                  <a:gd name="adj" fmla="val 48889"/>
                </a:avLst>
              </a:prstGeom>
              <a:solidFill>
                <a:srgbClr val="3674C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27784" y="5564142"/>
                <a:ext cx="753516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Q2</a:t>
                </a:r>
                <a:endParaRPr lang="en-US" sz="900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52893" y="5564142"/>
                <a:ext cx="753516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Q4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671373" y="5904998"/>
                <a:ext cx="1576812" cy="36432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2015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512598" y="1406260"/>
              <a:ext cx="1258970" cy="3271343"/>
              <a:chOff x="492797" y="1907533"/>
              <a:chExt cx="1678626" cy="436179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37560" y="1907533"/>
                <a:ext cx="671451" cy="35755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447750" y="1907533"/>
                <a:ext cx="671451" cy="35755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37561" y="2669394"/>
                <a:ext cx="671449" cy="2813694"/>
              </a:xfrm>
              <a:prstGeom prst="roundRect">
                <a:avLst>
                  <a:gd name="adj" fmla="val 48871"/>
                </a:avLst>
              </a:prstGeom>
              <a:solidFill>
                <a:srgbClr val="00B2A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447749" y="2859096"/>
                <a:ext cx="671452" cy="2623993"/>
              </a:xfrm>
              <a:prstGeom prst="roundRect">
                <a:avLst>
                  <a:gd name="adj" fmla="val 48889"/>
                </a:avLst>
              </a:prstGeom>
              <a:solidFill>
                <a:srgbClr val="3674C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2797" y="5564142"/>
                <a:ext cx="753516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Q2</a:t>
                </a:r>
                <a:endParaRPr lang="en-US" sz="900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17907" y="5564142"/>
                <a:ext cx="753516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Q4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42389" y="5904998"/>
                <a:ext cx="1576812" cy="36432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2014</a:t>
                </a: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340006" y="4404359"/>
              <a:ext cx="1182609" cy="273244"/>
            </a:xfrm>
            <a:prstGeom prst="round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2017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60232" y="1059582"/>
              <a:ext cx="56513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88.5</a:t>
              </a:r>
              <a:r>
                <a:rPr lang="en-US" sz="1350" dirty="0" smtClean="0">
                  <a:solidFill>
                    <a:srgbClr val="3674CF"/>
                  </a:solidFill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1350" dirty="0">
                <a:solidFill>
                  <a:srgbClr val="3674C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660232" y="1406260"/>
              <a:ext cx="503588" cy="26816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38967" y="4148717"/>
              <a:ext cx="56513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Q2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660232" y="1736603"/>
              <a:ext cx="505399" cy="2354018"/>
            </a:xfrm>
            <a:prstGeom prst="roundRect">
              <a:avLst>
                <a:gd name="adj" fmla="val 50000"/>
              </a:avLst>
            </a:prstGeom>
            <a:solidFill>
              <a:srgbClr val="517FD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0849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1"/>
            <a:ext cx="9144000" cy="590309"/>
          </a:xfrm>
          <a:prstGeom prst="rect">
            <a:avLst/>
          </a:prstGeom>
          <a:gradFill>
            <a:gsLst>
              <a:gs pos="0">
                <a:srgbClr val="12B2A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effectLst>
            <a:outerShdw blurRad="50800" dist="76200" dir="54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1143001" y="1"/>
            <a:ext cx="19957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TextBox 143"/>
          <p:cNvSpPr txBox="1"/>
          <p:nvPr/>
        </p:nvSpPr>
        <p:spPr>
          <a:xfrm>
            <a:off x="321317" y="189606"/>
            <a:ext cx="4908042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Toward G-20 Derivatives Reform Goals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57" y="166380"/>
            <a:ext cx="995270" cy="2451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2119" y="1013637"/>
            <a:ext cx="7534939" cy="3678620"/>
            <a:chOff x="1155405" y="1013637"/>
            <a:chExt cx="7582850" cy="3678620"/>
          </a:xfrm>
        </p:grpSpPr>
        <p:sp>
          <p:nvSpPr>
            <p:cNvPr id="56" name="Rectangle 55"/>
            <p:cNvSpPr/>
            <p:nvPr/>
          </p:nvSpPr>
          <p:spPr>
            <a:xfrm>
              <a:off x="1155405" y="1013637"/>
              <a:ext cx="7582850" cy="645041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Clearing of all </a:t>
              </a:r>
              <a:r>
                <a:rPr lang="en-US" sz="1100" dirty="0" smtClean="0">
                  <a:latin typeface="Arial" charset="0"/>
                  <a:ea typeface="Arial" charset="0"/>
                  <a:cs typeface="Arial" charset="0"/>
                </a:rPr>
                <a:t>standardized </a:t>
              </a: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OTC derivatives through central counterparties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55405" y="1772032"/>
              <a:ext cx="7582850" cy="645041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Reporting of all OTC derivatives transactions to trade repositories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55405" y="2530427"/>
              <a:ext cx="7582850" cy="645041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Execution of all </a:t>
              </a:r>
              <a:r>
                <a:rPr lang="en-US" sz="1100" dirty="0" smtClean="0">
                  <a:latin typeface="Arial" charset="0"/>
                  <a:ea typeface="Arial" charset="0"/>
                  <a:cs typeface="Arial" charset="0"/>
                </a:rPr>
                <a:t>standardized </a:t>
              </a: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OTC derivatives on exchanges or electronic trading platforms, where appropriate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55405" y="3288822"/>
              <a:ext cx="7582850" cy="645041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Margining of non-cleared derivatives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55405" y="4047216"/>
              <a:ext cx="7582850" cy="645041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Strengthening of capital framework</a:t>
              </a: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8914" y="1013637"/>
            <a:ext cx="663967" cy="645041"/>
            <a:chOff x="321316" y="1013637"/>
            <a:chExt cx="663967" cy="645041"/>
          </a:xfrm>
        </p:grpSpPr>
        <p:sp>
          <p:nvSpPr>
            <p:cNvPr id="74" name="Rectangle 73"/>
            <p:cNvSpPr/>
            <p:nvPr/>
          </p:nvSpPr>
          <p:spPr>
            <a:xfrm>
              <a:off x="321316" y="1013637"/>
              <a:ext cx="663967" cy="645041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116" y="1091373"/>
              <a:ext cx="514794" cy="51479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8914" y="1759484"/>
            <a:ext cx="663967" cy="645041"/>
            <a:chOff x="321316" y="1759484"/>
            <a:chExt cx="663967" cy="645041"/>
          </a:xfrm>
        </p:grpSpPr>
        <p:sp>
          <p:nvSpPr>
            <p:cNvPr id="77" name="Rectangle 76"/>
            <p:cNvSpPr/>
            <p:nvPr/>
          </p:nvSpPr>
          <p:spPr>
            <a:xfrm>
              <a:off x="321316" y="1759484"/>
              <a:ext cx="663967" cy="645041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450" y="1846094"/>
              <a:ext cx="514794" cy="51479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11998" y="2526507"/>
            <a:ext cx="663967" cy="645041"/>
            <a:chOff x="324400" y="2526507"/>
            <a:chExt cx="663967" cy="645041"/>
          </a:xfrm>
        </p:grpSpPr>
        <p:sp>
          <p:nvSpPr>
            <p:cNvPr id="79" name="Rectangle 78"/>
            <p:cNvSpPr/>
            <p:nvPr/>
          </p:nvSpPr>
          <p:spPr>
            <a:xfrm>
              <a:off x="324400" y="2526507"/>
              <a:ext cx="663967" cy="645041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200" y="2604243"/>
              <a:ext cx="514794" cy="51479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3580" y="3291797"/>
            <a:ext cx="663967" cy="645041"/>
            <a:chOff x="315982" y="3291797"/>
            <a:chExt cx="663967" cy="645041"/>
          </a:xfrm>
        </p:grpSpPr>
        <p:sp>
          <p:nvSpPr>
            <p:cNvPr id="78" name="Rectangle 77"/>
            <p:cNvSpPr/>
            <p:nvPr/>
          </p:nvSpPr>
          <p:spPr>
            <a:xfrm>
              <a:off x="315982" y="3291797"/>
              <a:ext cx="663967" cy="645041"/>
            </a:xfrm>
            <a:prstGeom prst="rect">
              <a:avLst/>
            </a:prstGeom>
            <a:solidFill>
              <a:srgbClr val="517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116" y="3378407"/>
              <a:ext cx="514794" cy="51479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08914" y="4045050"/>
            <a:ext cx="663967" cy="645041"/>
            <a:chOff x="321316" y="4045050"/>
            <a:chExt cx="663967" cy="645041"/>
          </a:xfrm>
        </p:grpSpPr>
        <p:sp>
          <p:nvSpPr>
            <p:cNvPr id="82" name="Rectangle 81"/>
            <p:cNvSpPr/>
            <p:nvPr/>
          </p:nvSpPr>
          <p:spPr>
            <a:xfrm>
              <a:off x="321316" y="4045050"/>
              <a:ext cx="663967" cy="645041"/>
            </a:xfrm>
            <a:prstGeom prst="rect">
              <a:avLst/>
            </a:prstGeom>
            <a:solidFill>
              <a:srgbClr val="00B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lvl="0">
                <a:lnSpc>
                  <a:spcPts val="1520"/>
                </a:lnSpc>
              </a:pPr>
              <a:endParaRPr lang="en-GB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116" y="4122786"/>
              <a:ext cx="514794" cy="51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4072</TotalTime>
  <Words>463</Words>
  <Application>Microsoft Office PowerPoint</Application>
  <PresentationFormat>On-screen Show (16:9)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Emms</dc:creator>
  <cp:lastModifiedBy>Nick Sawyer</cp:lastModifiedBy>
  <cp:revision>332</cp:revision>
  <cp:lastPrinted>2017-09-05T14:57:14Z</cp:lastPrinted>
  <dcterms:created xsi:type="dcterms:W3CDTF">2017-04-12T07:33:55Z</dcterms:created>
  <dcterms:modified xsi:type="dcterms:W3CDTF">2017-09-15T17:37:16Z</dcterms:modified>
</cp:coreProperties>
</file>