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5294" r:id="rId1"/>
  </p:sldMasterIdLst>
  <p:notesMasterIdLst>
    <p:notesMasterId r:id="rId26"/>
  </p:notesMasterIdLst>
  <p:handoutMasterIdLst>
    <p:handoutMasterId r:id="rId27"/>
  </p:handoutMasterIdLst>
  <p:sldIdLst>
    <p:sldId id="312" r:id="rId2"/>
    <p:sldId id="314" r:id="rId3"/>
    <p:sldId id="317" r:id="rId4"/>
    <p:sldId id="333" r:id="rId5"/>
    <p:sldId id="318" r:id="rId6"/>
    <p:sldId id="330" r:id="rId7"/>
    <p:sldId id="336" r:id="rId8"/>
    <p:sldId id="334" r:id="rId9"/>
    <p:sldId id="335" r:id="rId10"/>
    <p:sldId id="319" r:id="rId11"/>
    <p:sldId id="321" r:id="rId12"/>
    <p:sldId id="331" r:id="rId13"/>
    <p:sldId id="332" r:id="rId14"/>
    <p:sldId id="337" r:id="rId15"/>
    <p:sldId id="338" r:id="rId16"/>
    <p:sldId id="339" r:id="rId17"/>
    <p:sldId id="340" r:id="rId18"/>
    <p:sldId id="341" r:id="rId19"/>
    <p:sldId id="342" r:id="rId20"/>
    <p:sldId id="343" r:id="rId21"/>
    <p:sldId id="344" r:id="rId22"/>
    <p:sldId id="345" r:id="rId23"/>
    <p:sldId id="346" r:id="rId24"/>
    <p:sldId id="34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snapToGrid="0" showGuides="1">
      <p:cViewPr varScale="1">
        <p:scale>
          <a:sx n="67" d="100"/>
          <a:sy n="67" d="100"/>
        </p:scale>
        <p:origin x="-576"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2" d="100"/>
          <a:sy n="82" d="100"/>
        </p:scale>
        <p:origin x="-197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5138"/>
          </a:xfrm>
          <a:prstGeom prst="rect">
            <a:avLst/>
          </a:prstGeom>
        </p:spPr>
        <p:txBody>
          <a:bodyPr vert="horz" lIns="91431" tIns="45715" rIns="91431" bIns="45715" rtlCol="0"/>
          <a:lstStyle>
            <a:lvl1pPr algn="r">
              <a:defRPr sz="1200"/>
            </a:lvl1pPr>
          </a:lstStyle>
          <a:p>
            <a:fld id="{32EC00FC-694E-45FA-B1C9-607D953A3328}" type="datetimeFigureOut">
              <a:rPr lang="en-US" smtClean="0"/>
              <a:pPr/>
              <a:t>10/8/2013</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31" tIns="45715" rIns="91431" bIns="45715" rtlCol="0" anchor="b"/>
          <a:lstStyle>
            <a:lvl1pPr algn="r">
              <a:defRPr sz="1200"/>
            </a:lvl1pPr>
          </a:lstStyle>
          <a:p>
            <a:fld id="{1C52A5D2-CCC9-4F51-AD2E-25685247B805}" type="slidenum">
              <a:rPr lang="en-US" smtClean="0"/>
              <a:pPr/>
              <a:t>‹#›</a:t>
            </a:fld>
            <a:endParaRPr lang="en-US"/>
          </a:p>
        </p:txBody>
      </p:sp>
    </p:spTree>
    <p:extLst>
      <p:ext uri="{BB962C8B-B14F-4D97-AF65-F5344CB8AC3E}">
        <p14:creationId xmlns:p14="http://schemas.microsoft.com/office/powerpoint/2010/main" val="2098899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4820"/>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idx="1"/>
          </p:nvPr>
        </p:nvSpPr>
        <p:spPr>
          <a:xfrm>
            <a:off x="3970940" y="2"/>
            <a:ext cx="3037840" cy="464820"/>
          </a:xfrm>
          <a:prstGeom prst="rect">
            <a:avLst/>
          </a:prstGeom>
        </p:spPr>
        <p:txBody>
          <a:bodyPr vert="horz" lIns="93157" tIns="46579" rIns="93157" bIns="46579" rtlCol="0"/>
          <a:lstStyle>
            <a:lvl1pPr algn="r">
              <a:defRPr sz="1200"/>
            </a:lvl1pPr>
          </a:lstStyle>
          <a:p>
            <a:fld id="{91DD5747-D80E-49A6-9522-B047FF2386C3}" type="datetimeFigureOut">
              <a:rPr lang="en-US" smtClean="0"/>
              <a:pPr/>
              <a:t>10/8/2013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7" tIns="46579" rIns="93157" bIns="4657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57" tIns="46579" rIns="93157" bIns="465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7" tIns="46579" rIns="93157"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57" tIns="46579" rIns="93157" bIns="46579" rtlCol="0" anchor="b"/>
          <a:lstStyle>
            <a:lvl1pPr algn="r">
              <a:defRPr sz="1200"/>
            </a:lvl1pPr>
          </a:lstStyle>
          <a:p>
            <a:fld id="{E99E8BE8-1EED-42D9-8FE9-A5059C64D408}" type="slidenum">
              <a:rPr lang="en-US" smtClean="0"/>
              <a:pPr/>
              <a:t>‹#›</a:t>
            </a:fld>
            <a:endParaRPr lang="en-US" dirty="0"/>
          </a:p>
        </p:txBody>
      </p:sp>
    </p:spTree>
    <p:extLst>
      <p:ext uri="{BB962C8B-B14F-4D97-AF65-F5344CB8AC3E}">
        <p14:creationId xmlns:p14="http://schemas.microsoft.com/office/powerpoint/2010/main" val="332855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9E8BE8-1EED-42D9-8FE9-A5059C64D408}" type="slidenum">
              <a:rPr lang="en-US" smtClean="0"/>
              <a:pPr/>
              <a:t>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47107" name="Slide Number Placeholder 3"/>
          <p:cNvSpPr>
            <a:spLocks noGrp="1"/>
          </p:cNvSpPr>
          <p:nvPr>
            <p:ph type="sldNum" sz="quarter" idx="5"/>
          </p:nvPr>
        </p:nvSpPr>
        <p:spPr bwMode="auto">
          <a:noFill/>
          <a:ln>
            <a:miter lim="800000"/>
            <a:headEnd/>
            <a:tailEnd/>
          </a:ln>
        </p:spPr>
        <p:txBody>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9E8BE8-1EED-42D9-8FE9-A5059C64D40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6262" y="1771649"/>
            <a:ext cx="7989887" cy="1490472"/>
          </a:xfrm>
        </p:spPr>
        <p:txBody>
          <a:bodyPr lIns="0" tIns="0" rIns="0" bIns="0" anchor="t" anchorCtr="0">
            <a:noAutofit/>
          </a:bodyPr>
          <a:lstStyle>
            <a:lvl1pPr>
              <a:defRPr sz="42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7056" y="4114800"/>
            <a:ext cx="7989887" cy="914400"/>
          </a:xfrm>
        </p:spPr>
        <p:txBody>
          <a:bodyPr lIns="0" tIns="0" rIns="0" bIns="0"/>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7" name="Footer Placeholder 3"/>
          <p:cNvSpPr txBox="1">
            <a:spLocks noGrp="1"/>
          </p:cNvSpPr>
          <p:nvPr/>
        </p:nvSpPr>
        <p:spPr bwMode="auto">
          <a:xfrm>
            <a:off x="557213" y="5946171"/>
            <a:ext cx="7993062" cy="275167"/>
          </a:xfrm>
          <a:prstGeom prst="rect">
            <a:avLst/>
          </a:prstGeom>
          <a:noFill/>
          <a:ln w="9525">
            <a:noFill/>
            <a:miter lim="800000"/>
            <a:headEnd/>
            <a:tailEnd/>
          </a:ln>
        </p:spPr>
        <p:txBody>
          <a:bodyPr lIns="0" tIns="0" rIns="0" bIns="0"/>
          <a:lstStyle/>
          <a:p>
            <a:pPr algn="l"/>
            <a:r>
              <a:rPr sz="600" dirty="0">
                <a:solidFill>
                  <a:schemeClr val="bg1"/>
                </a:solidFill>
                <a:latin typeface="Calibri" pitchFamily="34" charset="0"/>
              </a:rPr>
              <a:t>Mayer Brown is a global legal services organization comprising legal practices that are separate entities </a:t>
            </a:r>
            <a:r>
              <a:rPr sz="600" dirty="0" smtClean="0">
                <a:solidFill>
                  <a:schemeClr val="bg1"/>
                </a:solidFill>
                <a:latin typeface="Calibri" pitchFamily="34" charset="0"/>
              </a:rPr>
              <a:t>(</a:t>
            </a:r>
            <a:r>
              <a:rPr lang="en-US" sz="600" dirty="0" smtClean="0">
                <a:solidFill>
                  <a:schemeClr val="bg1"/>
                </a:solidFill>
                <a:latin typeface="Calibri" pitchFamily="34" charset="0"/>
              </a:rPr>
              <a:t>"</a:t>
            </a:r>
            <a:r>
              <a:rPr sz="600" dirty="0" smtClean="0">
                <a:solidFill>
                  <a:schemeClr val="bg1"/>
                </a:solidFill>
                <a:latin typeface="Calibri" pitchFamily="34" charset="0"/>
              </a:rPr>
              <a:t>Mayer </a:t>
            </a:r>
            <a:r>
              <a:rPr sz="600" dirty="0">
                <a:solidFill>
                  <a:schemeClr val="bg1"/>
                </a:solidFill>
                <a:latin typeface="Calibri" pitchFamily="34" charset="0"/>
              </a:rPr>
              <a:t>Brown </a:t>
            </a:r>
            <a:r>
              <a:rPr sz="600" dirty="0" smtClean="0">
                <a:solidFill>
                  <a:schemeClr val="bg1"/>
                </a:solidFill>
                <a:latin typeface="Calibri" pitchFamily="34" charset="0"/>
              </a:rPr>
              <a:t>Practices</a:t>
            </a:r>
            <a:r>
              <a:rPr lang="en-US" sz="600" dirty="0" smtClean="0">
                <a:solidFill>
                  <a:schemeClr val="bg1"/>
                </a:solidFill>
                <a:latin typeface="Calibri" pitchFamily="34" charset="0"/>
              </a:rPr>
              <a:t>"</a:t>
            </a:r>
            <a:r>
              <a:rPr sz="600" dirty="0" smtClean="0">
                <a:solidFill>
                  <a:schemeClr val="bg1"/>
                </a:solidFill>
                <a:latin typeface="Calibri" pitchFamily="34" charset="0"/>
              </a:rPr>
              <a:t>). </a:t>
            </a:r>
            <a:r>
              <a:rPr sz="600" dirty="0">
                <a:solidFill>
                  <a:schemeClr val="bg1"/>
                </a:solidFill>
                <a:latin typeface="Calibri" pitchFamily="34" charset="0"/>
              </a:rPr>
              <a:t>The Mayer Brown Practices are: Mayer Brown LLP, a limited liability partnership established in the United States;  </a:t>
            </a:r>
            <a:br>
              <a:rPr sz="600" dirty="0">
                <a:solidFill>
                  <a:schemeClr val="bg1"/>
                </a:solidFill>
                <a:latin typeface="Calibri" pitchFamily="34" charset="0"/>
              </a:rPr>
            </a:br>
            <a:r>
              <a:rPr sz="600" dirty="0">
                <a:solidFill>
                  <a:schemeClr val="bg1"/>
                </a:solidFill>
                <a:latin typeface="Calibri" pitchFamily="34" charset="0"/>
              </a:rPr>
              <a:t>Mayer Brown International LLP, a limited liability partnership incorporated in England and Wales; Mayer Brown JSM, a Hong Kong partnership, and its associated entities in Asia; and Tauil &amp; Chequer Advogados, a Brazilian law partnership with which</a:t>
            </a:r>
            <a:br>
              <a:rPr sz="600" dirty="0">
                <a:solidFill>
                  <a:schemeClr val="bg1"/>
                </a:solidFill>
                <a:latin typeface="Calibri" pitchFamily="34" charset="0"/>
              </a:rPr>
            </a:br>
            <a:r>
              <a:rPr sz="600" dirty="0">
                <a:solidFill>
                  <a:schemeClr val="bg1"/>
                </a:solidFill>
                <a:latin typeface="Calibri" pitchFamily="34" charset="0"/>
              </a:rPr>
              <a:t>Mayer Brown is associated. </a:t>
            </a:r>
            <a:r>
              <a:rPr lang="en-US" sz="600" dirty="0" smtClean="0">
                <a:solidFill>
                  <a:schemeClr val="bg1"/>
                </a:solidFill>
                <a:latin typeface="Calibri" pitchFamily="34" charset="0"/>
              </a:rPr>
              <a:t>"</a:t>
            </a:r>
            <a:r>
              <a:rPr sz="600" dirty="0" smtClean="0">
                <a:solidFill>
                  <a:schemeClr val="bg1"/>
                </a:solidFill>
                <a:latin typeface="Calibri" pitchFamily="34" charset="0"/>
              </a:rPr>
              <a:t>Mayer Brown</a:t>
            </a:r>
            <a:r>
              <a:rPr lang="en-US" sz="600" dirty="0" smtClean="0">
                <a:solidFill>
                  <a:schemeClr val="bg1"/>
                </a:solidFill>
                <a:latin typeface="Calibri" pitchFamily="34" charset="0"/>
              </a:rPr>
              <a:t>"</a:t>
            </a:r>
            <a:r>
              <a:rPr sz="600" dirty="0" smtClean="0">
                <a:solidFill>
                  <a:schemeClr val="bg1"/>
                </a:solidFill>
                <a:latin typeface="Calibri" pitchFamily="34" charset="0"/>
              </a:rPr>
              <a:t> </a:t>
            </a:r>
            <a:r>
              <a:rPr sz="600" dirty="0">
                <a:solidFill>
                  <a:schemeClr val="bg1"/>
                </a:solidFill>
                <a:latin typeface="Calibri" pitchFamily="34" charset="0"/>
              </a:rPr>
              <a:t>and the Mayer Brown logo are the trademarks of the Mayer Brown Practices in their respective jurisdictions.</a:t>
            </a:r>
          </a:p>
        </p:txBody>
      </p:sp>
      <p:pic>
        <p:nvPicPr>
          <p:cNvPr id="9" name="Picture 31" descr="mayer_brown_RGB_ppt2"/>
          <p:cNvPicPr>
            <a:picLocks noChangeAspect="1" noChangeArrowheads="1"/>
          </p:cNvPicPr>
          <p:nvPr userDrawn="1"/>
        </p:nvPicPr>
        <p:blipFill>
          <a:blip r:embed="rId2" cstate="print"/>
          <a:srcRect/>
          <a:stretch>
            <a:fillRect/>
          </a:stretch>
        </p:blipFill>
        <p:spPr bwMode="auto">
          <a:xfrm>
            <a:off x="6447945" y="6502399"/>
            <a:ext cx="2113443" cy="149947"/>
          </a:xfrm>
          <a:prstGeom prst="rect">
            <a:avLst/>
          </a:prstGeom>
          <a:noFill/>
        </p:spPr>
      </p:pic>
      <p:pic>
        <p:nvPicPr>
          <p:cNvPr id="307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6543" y="348346"/>
            <a:ext cx="2551606" cy="6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Content Placeholder 2"/>
          <p:cNvSpPr>
            <a:spLocks noGrp="1"/>
          </p:cNvSpPr>
          <p:nvPr>
            <p:ph idx="1"/>
          </p:nvPr>
        </p:nvSpPr>
        <p:spPr/>
        <p:txBody>
          <a:bodyPr/>
          <a:lstStyle>
            <a:lvl1pPr marL="280988" indent="-280988">
              <a:buFont typeface="Wingdings" pitchFamily="2" charset="2"/>
              <a:buChar char="Ø"/>
              <a:defRPr/>
            </a:lvl1pPr>
            <a:lvl2pPr>
              <a:buFont typeface="Wingdings" pitchFamily="2" charset="2"/>
              <a:buChar char="v"/>
              <a:defRPr/>
            </a:lvl2pPr>
            <a:lvl3pPr>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6" descr="ISDA Mark Final.jpg"/>
          <p:cNvPicPr>
            <a:picLocks noChangeAspect="1"/>
          </p:cNvPicPr>
          <p:nvPr userDrawn="1"/>
        </p:nvPicPr>
        <p:blipFill>
          <a:blip r:embed="rId2" cstate="print"/>
          <a:stretch>
            <a:fillRect/>
          </a:stretch>
        </p:blipFill>
        <p:spPr>
          <a:xfrm>
            <a:off x="248816" y="6263953"/>
            <a:ext cx="987552" cy="345987"/>
          </a:xfrm>
          <a:prstGeom prst="rect">
            <a:avLst/>
          </a:prstGeom>
        </p:spPr>
      </p:pic>
    </p:spTree>
  </p:cSld>
  <p:clrMapOvr>
    <a:masterClrMapping/>
  </p:clrMapOvr>
  <p:transition spd="slow"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088" y="2066925"/>
            <a:ext cx="7994650" cy="1362075"/>
          </a:xfrm>
        </p:spPr>
        <p:txBody>
          <a:bodyPr anchor="t"/>
          <a:lstStyle>
            <a:lvl1pPr algn="l">
              <a:defRPr sz="4200" b="1" cap="all"/>
            </a:lvl1pPr>
          </a:lstStyle>
          <a:p>
            <a:r>
              <a:rPr lang="en-US" smtClean="0"/>
              <a:t>Click to edit Master title style</a:t>
            </a:r>
            <a:endParaRPr/>
          </a:p>
        </p:txBody>
      </p:sp>
      <p:sp>
        <p:nvSpPr>
          <p:cNvPr id="3" name="Text Placeholder 2"/>
          <p:cNvSpPr>
            <a:spLocks noGrp="1"/>
          </p:cNvSpPr>
          <p:nvPr>
            <p:ph type="body" idx="1"/>
          </p:nvPr>
        </p:nvSpPr>
        <p:spPr>
          <a:xfrm>
            <a:off x="573088" y="557213"/>
            <a:ext cx="7994650" cy="1500187"/>
          </a:xfrm>
        </p:spPr>
        <p:txBody>
          <a:bodyPr anchor="b"/>
          <a:lstStyle>
            <a:lvl1pPr marL="0" indent="0">
              <a:buNone/>
              <a:defRPr sz="2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ransition spd="slow"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573088" y="1404938"/>
            <a:ext cx="3922712" cy="4721225"/>
          </a:xfrm>
        </p:spPr>
        <p:txBody>
          <a:bodyPr/>
          <a:lstStyle>
            <a:lvl1pPr>
              <a:defRPr sz="2600"/>
            </a:lvl1pPr>
            <a:lvl2pPr>
              <a:defRPr sz="22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404938"/>
            <a:ext cx="3919538" cy="4721225"/>
          </a:xfrm>
        </p:spPr>
        <p:txBody>
          <a:bodyPr/>
          <a:lstStyle>
            <a:lvl1pPr>
              <a:defRPr sz="2600"/>
            </a:lvl1pPr>
            <a:lvl2pPr>
              <a:defRPr sz="22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3088" y="1401763"/>
            <a:ext cx="3924300" cy="639762"/>
          </a:xfrm>
        </p:spPr>
        <p:txBody>
          <a:bodyPr anchor="t" anchorCtr="0"/>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3088" y="2038350"/>
            <a:ext cx="3924300" cy="4087813"/>
          </a:xfrm>
        </p:spPr>
        <p:txBody>
          <a:bodyPr/>
          <a:lstStyle>
            <a:lvl1pPr>
              <a:defRPr sz="2600"/>
            </a:lvl1pPr>
            <a:lvl2pPr>
              <a:defRPr sz="22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45025" y="1401763"/>
            <a:ext cx="3922713" cy="639762"/>
          </a:xfrm>
        </p:spPr>
        <p:txBody>
          <a:bodyPr anchor="t" anchorCtr="0"/>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38350"/>
            <a:ext cx="3922713" cy="4087813"/>
          </a:xfrm>
        </p:spPr>
        <p:txBody>
          <a:bodyPr/>
          <a:lstStyle>
            <a:lvl1pPr>
              <a:defRPr sz="2600"/>
            </a:lvl1pPr>
            <a:lvl2pPr>
              <a:defRPr sz="22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088" y="273050"/>
            <a:ext cx="2892425" cy="1162050"/>
          </a:xfrm>
        </p:spPr>
        <p:txBody>
          <a:bodyPr anchor="b"/>
          <a:lstStyle>
            <a:lvl1pPr algn="l">
              <a:defRPr sz="2600" b="1"/>
            </a:lvl1pPr>
          </a:lstStyle>
          <a:p>
            <a:r>
              <a:rPr lang="en-US" smtClean="0"/>
              <a:t>Click to edit Master title style</a:t>
            </a:r>
            <a:endParaRPr/>
          </a:p>
        </p:txBody>
      </p:sp>
      <p:sp>
        <p:nvSpPr>
          <p:cNvPr id="3" name="Content Placeholder 2"/>
          <p:cNvSpPr>
            <a:spLocks noGrp="1"/>
          </p:cNvSpPr>
          <p:nvPr>
            <p:ph idx="1"/>
          </p:nvPr>
        </p:nvSpPr>
        <p:spPr>
          <a:xfrm>
            <a:off x="3575050" y="273050"/>
            <a:ext cx="4992688" cy="5853113"/>
          </a:xfrm>
        </p:spPr>
        <p:txBody>
          <a:bodyPr/>
          <a:lstStyle>
            <a:lvl1pPr>
              <a:defRPr sz="2600"/>
            </a:lvl1pPr>
            <a:lvl2pPr>
              <a:defRPr sz="22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73088" y="1435100"/>
            <a:ext cx="28924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600" b="1"/>
            </a:lvl1pPr>
          </a:lstStyle>
          <a:p>
            <a:r>
              <a:rPr lang="en-US" smtClean="0"/>
              <a:t>Click to edit Master title style</a:t>
            </a:r>
            <a:endParaRP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4114800" y="6500815"/>
            <a:ext cx="914400" cy="155448"/>
          </a:xfrm>
          <a:prstGeom prst="rect">
            <a:avLst/>
          </a:prstGeom>
        </p:spPr>
        <p:txBody>
          <a:bodyPr/>
          <a:lstStyle/>
          <a:p>
            <a:fld id="{626BF80B-33B5-4627-8985-D9082B3086CC}" type="slidenum">
              <a:rPr lang="en-US" smtClean="0"/>
              <a:pPr/>
              <a:t>‹#›</a:t>
            </a:fld>
            <a:endParaRPr lang="en-US" dirty="0"/>
          </a:p>
        </p:txBody>
      </p:sp>
    </p:spTree>
  </p:cSld>
  <p:clrMapOvr>
    <a:masterClrMapping/>
  </p:clrMapOvr>
  <p:transition spd="slow"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262" y="228600"/>
            <a:ext cx="7989887" cy="808038"/>
          </a:xfrm>
          <a:prstGeom prst="rect">
            <a:avLst/>
          </a:prstGeom>
        </p:spPr>
        <p:txBody>
          <a:bodyPr vert="horz" lIns="0" tIns="0" rIns="0" bIns="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576263" y="1404938"/>
            <a:ext cx="7989887" cy="4726921"/>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5486400" y="6500815"/>
            <a:ext cx="914400" cy="155448"/>
          </a:xfrm>
          <a:prstGeom prst="rect">
            <a:avLst/>
          </a:prstGeom>
        </p:spPr>
        <p:txBody>
          <a:bodyPr vert="horz" lIns="91440" tIns="45720" rIns="91440" bIns="45720" rtlCol="0" anchor="ctr"/>
          <a:lstStyle>
            <a:lvl1pPr algn="ctr">
              <a:defRPr sz="1000">
                <a:solidFill>
                  <a:schemeClr val="tx2"/>
                </a:solidFill>
              </a:defRPr>
            </a:lvl1pPr>
          </a:lstStyle>
          <a:p>
            <a:endParaRPr lang="en-US" dirty="0"/>
          </a:p>
        </p:txBody>
      </p:sp>
      <p:sp>
        <p:nvSpPr>
          <p:cNvPr id="5" name="Footer Placeholder 4"/>
          <p:cNvSpPr>
            <a:spLocks noGrp="1"/>
          </p:cNvSpPr>
          <p:nvPr>
            <p:ph type="ftr" sz="quarter" idx="3"/>
          </p:nvPr>
        </p:nvSpPr>
        <p:spPr>
          <a:xfrm>
            <a:off x="576262" y="6723552"/>
            <a:ext cx="3081337" cy="155448"/>
          </a:xfrm>
          <a:prstGeom prst="rect">
            <a:avLst/>
          </a:prstGeom>
        </p:spPr>
        <p:txBody>
          <a:bodyPr vert="horz" lIns="91440" tIns="45720" rIns="91440" bIns="45720" rtlCol="0" anchor="ctr"/>
          <a:lstStyle>
            <a:lvl1pPr algn="l">
              <a:defRPr sz="800" baseline="0">
                <a:solidFill>
                  <a:schemeClr val="tx2"/>
                </a:solidFill>
                <a:latin typeface="Times New Roman" pitchFamily="18" charset="0"/>
              </a:defRPr>
            </a:lvl1pPr>
          </a:lstStyle>
          <a:p>
            <a:endParaRPr lang="en-US" dirty="0"/>
          </a:p>
        </p:txBody>
      </p:sp>
      <p:sp>
        <p:nvSpPr>
          <p:cNvPr id="10" name="Rectangle 9"/>
          <p:cNvSpPr/>
          <p:nvPr userDrawn="1"/>
        </p:nvSpPr>
        <p:spPr>
          <a:xfrm>
            <a:off x="3992578" y="6422095"/>
            <a:ext cx="1158843" cy="261610"/>
          </a:xfrm>
          <a:prstGeom prst="rect">
            <a:avLst/>
          </a:prstGeom>
        </p:spPr>
        <p:txBody>
          <a:bodyPr wrap="square">
            <a:spAutoFit/>
          </a:bodyPr>
          <a:lstStyle/>
          <a:p>
            <a:pPr algn="ctr"/>
            <a:fld id="{626BF80B-33B5-4627-8985-D9082B3086CC}" type="slidenum">
              <a:rPr lang="en-US" sz="1100" smtClean="0"/>
              <a:pPr algn="ctr"/>
              <a:t>‹#›</a:t>
            </a:fld>
            <a:endParaRPr lang="en-US" sz="1100" dirty="0"/>
          </a:p>
        </p:txBody>
      </p:sp>
      <p:pic>
        <p:nvPicPr>
          <p:cNvPr id="7" name="Picture 31" descr="mayer_brown_RGB_ppt2"/>
          <p:cNvPicPr>
            <a:picLocks noChangeAspect="1" noChangeArrowheads="1"/>
          </p:cNvPicPr>
          <p:nvPr userDrawn="1"/>
        </p:nvPicPr>
        <p:blipFill>
          <a:blip r:embed="rId13" cstate="print"/>
          <a:srcRect/>
          <a:stretch>
            <a:fillRect/>
          </a:stretch>
        </p:blipFill>
        <p:spPr bwMode="auto">
          <a:xfrm>
            <a:off x="6447945" y="6502399"/>
            <a:ext cx="2113443" cy="149947"/>
          </a:xfrm>
          <a:prstGeom prst="rect">
            <a:avLst/>
          </a:prstGeom>
          <a:noFill/>
        </p:spPr>
      </p:pic>
    </p:spTree>
  </p:cSld>
  <p:clrMap bg1="lt1" tx1="dk1" bg2="lt2" tx2="dk2" accent1="accent1" accent2="accent2" accent3="accent3" accent4="accent4" accent5="accent5" accent6="accent6" hlink="hlink" folHlink="folHlink"/>
  <p:sldLayoutIdLst>
    <p:sldLayoutId id="2147485295" r:id="rId1"/>
    <p:sldLayoutId id="2147485296" r:id="rId2"/>
    <p:sldLayoutId id="2147485297" r:id="rId3"/>
    <p:sldLayoutId id="2147485298" r:id="rId4"/>
    <p:sldLayoutId id="2147485299" r:id="rId5"/>
    <p:sldLayoutId id="2147485300" r:id="rId6"/>
    <p:sldLayoutId id="2147485301" r:id="rId7"/>
    <p:sldLayoutId id="2147485302" r:id="rId8"/>
    <p:sldLayoutId id="2147485303" r:id="rId9"/>
    <p:sldLayoutId id="2147485304" r:id="rId10"/>
    <p:sldLayoutId id="2147485305" r:id="rId11"/>
  </p:sldLayoutIdLst>
  <p:transition spd="slow" advClick="0"/>
  <p:hf hdr="0" ftr="0" dt="0"/>
  <p:txStyles>
    <p:titleStyle>
      <a:lvl1pPr algn="l" defTabSz="914400" rtl="0" eaLnBrk="1" latinLnBrk="0" hangingPunct="1">
        <a:spcBef>
          <a:spcPct val="0"/>
        </a:spcBef>
        <a:buNone/>
        <a:defRPr sz="2600" kern="1200">
          <a:solidFill>
            <a:schemeClr val="tx2"/>
          </a:solidFill>
          <a:latin typeface="+mj-lt"/>
          <a:ea typeface="+mj-ea"/>
          <a:cs typeface="+mj-cs"/>
        </a:defRPr>
      </a:lvl1pPr>
    </p:titleStyle>
    <p:bodyStyle>
      <a:lvl1pPr marL="182880" indent="-182880" algn="l" defTabSz="914400" rtl="0" eaLnBrk="1" latinLnBrk="0" hangingPunct="1">
        <a:spcBef>
          <a:spcPts val="0"/>
        </a:spcBef>
        <a:spcAft>
          <a:spcPts val="1200"/>
        </a:spcAft>
        <a:buClr>
          <a:schemeClr val="accent1"/>
        </a:buClr>
        <a:buFont typeface="Arial" pitchFamily="34" charset="0"/>
        <a:buChar char="•"/>
        <a:defRPr sz="2600" kern="1200">
          <a:solidFill>
            <a:schemeClr val="tx1"/>
          </a:solidFill>
          <a:latin typeface="+mn-lt"/>
          <a:ea typeface="+mn-ea"/>
          <a:cs typeface="+mn-cs"/>
        </a:defRPr>
      </a:lvl1pPr>
      <a:lvl2pPr marL="730250" indent="-273050" algn="l" defTabSz="914400" rtl="0" eaLnBrk="1" latinLnBrk="0" hangingPunct="1">
        <a:spcBef>
          <a:spcPts val="0"/>
        </a:spcBef>
        <a:spcAft>
          <a:spcPts val="1200"/>
        </a:spcAft>
        <a:buClr>
          <a:schemeClr val="accent1"/>
        </a:buClr>
        <a:buFont typeface="Arial" pitchFamily="34" charset="0"/>
        <a:buChar char="–"/>
        <a:defRPr sz="2200" kern="1200">
          <a:solidFill>
            <a:schemeClr val="tx1"/>
          </a:solidFill>
          <a:latin typeface="+mn-lt"/>
          <a:ea typeface="+mn-ea"/>
          <a:cs typeface="+mn-cs"/>
        </a:defRPr>
      </a:lvl2pPr>
      <a:lvl3pPr marL="1097280" indent="-182880" algn="l" defTabSz="914400" rtl="0" eaLnBrk="1" latinLnBrk="0" hangingPunct="1">
        <a:spcBef>
          <a:spcPts val="0"/>
        </a:spcBef>
        <a:spcAft>
          <a:spcPts val="1200"/>
        </a:spcAft>
        <a:buClr>
          <a:schemeClr val="accent1"/>
        </a:buClr>
        <a:buFont typeface="Arial" pitchFamily="34" charset="0"/>
        <a:buChar char="•"/>
        <a:defRPr sz="1800" kern="1200">
          <a:solidFill>
            <a:schemeClr val="tx1"/>
          </a:solidFill>
          <a:latin typeface="+mn-lt"/>
          <a:ea typeface="+mn-ea"/>
          <a:cs typeface="+mn-cs"/>
        </a:defRPr>
      </a:lvl3pPr>
      <a:lvl4pPr marL="1645920" indent="-274320" algn="l" defTabSz="914400" rtl="0" eaLnBrk="1" latinLnBrk="0" hangingPunct="1">
        <a:spcBef>
          <a:spcPts val="0"/>
        </a:spcBef>
        <a:spcAft>
          <a:spcPts val="1200"/>
        </a:spcAft>
        <a:buClr>
          <a:schemeClr val="accent1"/>
        </a:buClr>
        <a:buFont typeface="Arial" pitchFamily="34" charset="0"/>
        <a:buChar char="–"/>
        <a:defRPr sz="1800" kern="1200">
          <a:solidFill>
            <a:schemeClr val="tx1"/>
          </a:solidFill>
          <a:latin typeface="+mn-lt"/>
          <a:ea typeface="+mn-ea"/>
          <a:cs typeface="+mn-cs"/>
        </a:defRPr>
      </a:lvl4pPr>
      <a:lvl5pPr marL="2011680" indent="-182880" algn="l" defTabSz="914400" rtl="0" eaLnBrk="1" latinLnBrk="0" hangingPunct="1">
        <a:spcBef>
          <a:spcPts val="0"/>
        </a:spcBef>
        <a:spcAft>
          <a:spcPts val="1200"/>
        </a:spcAft>
        <a:buClr>
          <a:schemeClr val="accent1"/>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2"/>
          <p:cNvSpPr txBox="1">
            <a:spLocks noChangeArrowheads="1"/>
          </p:cNvSpPr>
          <p:nvPr/>
        </p:nvSpPr>
        <p:spPr bwMode="auto">
          <a:xfrm>
            <a:off x="573088" y="5140325"/>
            <a:ext cx="3975100" cy="1031875"/>
          </a:xfrm>
          <a:prstGeom prst="rect">
            <a:avLst/>
          </a:prstGeom>
          <a:noFill/>
          <a:ln w="6350">
            <a:noFill/>
            <a:miter lim="800000"/>
            <a:headEnd/>
            <a:tailEnd/>
          </a:ln>
          <a:effectLst/>
        </p:spPr>
        <p:txBody>
          <a:bodyPr lIns="0" tIns="45709" rIns="0" bIns="45709">
            <a:spAutoFit/>
          </a:bodyPr>
          <a:lstStyle/>
          <a:p>
            <a:pPr algn="l">
              <a:lnSpc>
                <a:spcPts val="1600"/>
              </a:lnSpc>
              <a:spcAft>
                <a:spcPts val="600"/>
              </a:spcAft>
            </a:pPr>
            <a:r>
              <a:rPr lang="en-US" sz="2000" dirty="0">
                <a:solidFill>
                  <a:schemeClr val="bg1"/>
                </a:solidFill>
                <a:latin typeface="Calibri" pitchFamily="34" charset="0"/>
              </a:rPr>
              <a:t>Name</a:t>
            </a:r>
          </a:p>
          <a:p>
            <a:pPr algn="l">
              <a:lnSpc>
                <a:spcPts val="1200"/>
              </a:lnSpc>
              <a:spcAft>
                <a:spcPts val="1200"/>
              </a:spcAft>
            </a:pPr>
            <a:r>
              <a:rPr lang="en-US" sz="1700" i="1" dirty="0">
                <a:solidFill>
                  <a:schemeClr val="bg1"/>
                </a:solidFill>
                <a:latin typeface="Calibri" pitchFamily="34" charset="0"/>
              </a:rPr>
              <a:t>Title</a:t>
            </a:r>
          </a:p>
          <a:p>
            <a:pPr algn="l">
              <a:lnSpc>
                <a:spcPts val="1200"/>
              </a:lnSpc>
              <a:spcAft>
                <a:spcPts val="400"/>
              </a:spcAft>
            </a:pPr>
            <a:r>
              <a:rPr lang="en-US" sz="1700" dirty="0">
                <a:solidFill>
                  <a:schemeClr val="bg1"/>
                </a:solidFill>
                <a:latin typeface="Calibri" pitchFamily="34" charset="0"/>
              </a:rPr>
              <a:t>[telephone]</a:t>
            </a:r>
          </a:p>
          <a:p>
            <a:pPr algn="l">
              <a:lnSpc>
                <a:spcPts val="1200"/>
              </a:lnSpc>
            </a:pPr>
            <a:r>
              <a:rPr lang="en-US" sz="1500" dirty="0">
                <a:solidFill>
                  <a:schemeClr val="bg1"/>
                </a:solidFill>
                <a:latin typeface="Calibri" pitchFamily="34" charset="0"/>
              </a:rPr>
              <a:t>[email]@mayerbrown.com</a:t>
            </a:r>
          </a:p>
        </p:txBody>
      </p:sp>
      <p:sp>
        <p:nvSpPr>
          <p:cNvPr id="5" name="Text Box 23"/>
          <p:cNvSpPr txBox="1">
            <a:spLocks noChangeArrowheads="1"/>
          </p:cNvSpPr>
          <p:nvPr/>
        </p:nvSpPr>
        <p:spPr bwMode="auto">
          <a:xfrm>
            <a:off x="6440488" y="5114925"/>
            <a:ext cx="2228850" cy="295275"/>
          </a:xfrm>
          <a:prstGeom prst="rect">
            <a:avLst/>
          </a:prstGeom>
          <a:noFill/>
          <a:ln w="6350">
            <a:noFill/>
            <a:miter lim="800000"/>
            <a:headEnd/>
            <a:tailEnd/>
          </a:ln>
          <a:effectLst/>
        </p:spPr>
        <p:txBody>
          <a:bodyPr lIns="91418" tIns="45709" rIns="91418" bIns="45709">
            <a:spAutoFit/>
          </a:bodyPr>
          <a:lstStyle/>
          <a:p>
            <a:pPr algn="r">
              <a:lnSpc>
                <a:spcPts val="1600"/>
              </a:lnSpc>
              <a:spcAft>
                <a:spcPts val="600"/>
              </a:spcAft>
            </a:pPr>
            <a:r>
              <a:rPr lang="en-US" dirty="0">
                <a:solidFill>
                  <a:schemeClr val="bg1"/>
                </a:solidFill>
                <a:latin typeface="Calibri" pitchFamily="34" charset="0"/>
              </a:rPr>
              <a:t>[Month Year]</a:t>
            </a:r>
          </a:p>
        </p:txBody>
      </p:sp>
      <p:sp>
        <p:nvSpPr>
          <p:cNvPr id="8" name="Content Placeholder 4"/>
          <p:cNvSpPr txBox="1">
            <a:spLocks/>
          </p:cNvSpPr>
          <p:nvPr/>
        </p:nvSpPr>
        <p:spPr>
          <a:xfrm>
            <a:off x="568464" y="2137562"/>
            <a:ext cx="7989887" cy="2549053"/>
          </a:xfrm>
          <a:prstGeom prst="rect">
            <a:avLst/>
          </a:prstGeom>
          <a:ln w="19050" cap="flat">
            <a:noFill/>
            <a:round/>
          </a:ln>
        </p:spPr>
        <p:txBody>
          <a:bodyPr vert="horz" lIns="0" tIns="0" rIns="0" bIns="0" rtlCol="0">
            <a:noAutofit/>
          </a:bodyPr>
          <a:lstStyle/>
          <a:p>
            <a:pPr marL="0" marR="0" lvl="0" indent="0" algn="ctr" defTabSz="914400" rtl="0" eaLnBrk="1" fontAlgn="auto" latinLnBrk="0" hangingPunct="1">
              <a:lnSpc>
                <a:spcPct val="100000"/>
              </a:lnSpc>
              <a:spcBef>
                <a:spcPts val="0"/>
              </a:spcBef>
              <a:spcAft>
                <a:spcPts val="1200"/>
              </a:spcAft>
              <a:buClr>
                <a:schemeClr val="accent1"/>
              </a:buClr>
              <a:buSzTx/>
              <a:buFont typeface="Arial" pitchFamily="34" charset="0"/>
              <a:buNone/>
              <a:tabLst/>
              <a:defRPr/>
            </a:pPr>
            <a:r>
              <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rPr>
              <a:t>The </a:t>
            </a:r>
            <a:r>
              <a:rPr kumimoji="0" lang="en-US" sz="4000" b="1" i="0" u="none" strike="noStrike" kern="1200" cap="none" spc="0" normalizeH="0" noProof="0" dirty="0" err="1" smtClean="0">
                <a:ln>
                  <a:noFill/>
                </a:ln>
                <a:effectLst>
                  <a:outerShdw blurRad="38100" dist="38100" dir="2700000" algn="tl">
                    <a:srgbClr val="000000">
                      <a:alpha val="43137"/>
                    </a:srgbClr>
                  </a:outerShdw>
                </a:effectLst>
                <a:uLnTx/>
                <a:uFillTx/>
                <a:latin typeface="+mn-lt"/>
                <a:ea typeface="+mn-ea"/>
                <a:cs typeface="+mn-cs"/>
              </a:rPr>
              <a:t>CFTC's</a:t>
            </a:r>
            <a:r>
              <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rPr>
              <a:t> Final Cross-Border Guidance </a:t>
            </a:r>
            <a:br>
              <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rPr>
            </a:br>
            <a:r>
              <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rPr>
              <a:t>As of October 9, 2013 </a:t>
            </a:r>
            <a:br>
              <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rPr>
            </a:br>
            <a:endParaRPr kumimoji="0" lang="en-US" sz="4000" b="1" i="0" u="none" strike="noStrike" kern="1200" cap="none" spc="0" normalizeH="0" noProof="0" dirty="0" smtClean="0">
              <a:ln>
                <a:noFill/>
              </a:ln>
              <a:effectLst>
                <a:outerShdw blurRad="38100" dist="38100" dir="2700000" algn="tl">
                  <a:srgbClr val="000000">
                    <a:alpha val="43137"/>
                  </a:srgbClr>
                </a:outerShdw>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Tx/>
              <a:buFont typeface="Arial" pitchFamily="34" charset="0"/>
              <a:buNone/>
              <a:tabLst/>
              <a:defRPr/>
            </a:pPr>
            <a:endParaRPr kumimoji="0" lang="en-US"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Tx/>
              <a:buFont typeface="Arial" pitchFamily="34" charset="0"/>
              <a:buNone/>
              <a:tabLst/>
              <a:defRPr/>
            </a:pPr>
            <a:endParaRPr kumimoji="0" lang="en-US"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1200"/>
              </a:spcAft>
              <a:buClr>
                <a:schemeClr val="accent1"/>
              </a:buClr>
              <a:buSzTx/>
              <a:buFont typeface="Arial" pitchFamily="34" charset="0"/>
              <a:buNone/>
              <a:tabLst/>
              <a:defRPr/>
            </a:pPr>
            <a:r>
              <a:rPr kumimoji="0" lang="en-US" sz="4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1200"/>
              </a:spcAft>
              <a:buClr>
                <a:schemeClr val="accent1"/>
              </a:buClr>
              <a:buSzTx/>
              <a:buFont typeface="Arial" pitchFamily="34" charset="0"/>
              <a:buNone/>
              <a:tabLst/>
              <a:defRPr/>
            </a:pPr>
            <a:endParaRPr kumimoji="0" lang="en-US" sz="4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1200"/>
              </a:spcAft>
              <a:buClr>
                <a:schemeClr val="accent1"/>
              </a:buClr>
              <a:buSzTx/>
              <a:buFont typeface="Arial" pitchFamily="34" charset="0"/>
              <a:buNone/>
              <a:tabLst/>
              <a:defRPr/>
            </a:pPr>
            <a:endParaRPr kumimoji="0" lang="en-US"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
        <p:nvSpPr>
          <p:cNvPr id="6" name="Rectangle 5"/>
          <p:cNvSpPr/>
          <p:nvPr/>
        </p:nvSpPr>
        <p:spPr>
          <a:xfrm>
            <a:off x="6284081" y="5085834"/>
            <a:ext cx="2694561" cy="923330"/>
          </a:xfrm>
          <a:prstGeom prst="rect">
            <a:avLst/>
          </a:prstGeom>
        </p:spPr>
        <p:txBody>
          <a:bodyPr wrap="square">
            <a:spAutoFit/>
          </a:bodyPr>
          <a:lstStyle/>
          <a:p>
            <a:pPr lvl="0">
              <a:buClr>
                <a:schemeClr val="accent1"/>
              </a:buClr>
              <a:defRPr/>
            </a:pPr>
            <a:r>
              <a:rPr lang="en-US" b="1" dirty="0" smtClean="0">
                <a:effectLst>
                  <a:outerShdw blurRad="38100" dist="38100" dir="2700000" algn="tl">
                    <a:srgbClr val="000000">
                      <a:alpha val="43137"/>
                    </a:srgbClr>
                  </a:outerShdw>
                </a:effectLst>
              </a:rPr>
              <a:t>Joshua Cohn, Partner</a:t>
            </a:r>
          </a:p>
          <a:p>
            <a:pPr lvl="0">
              <a:buClr>
                <a:schemeClr val="accent1"/>
              </a:buClr>
              <a:defRPr/>
            </a:pPr>
            <a:r>
              <a:rPr lang="en-US" b="1" dirty="0" smtClean="0">
                <a:effectLst>
                  <a:outerShdw blurRad="38100" dist="38100" dir="2700000" algn="tl">
                    <a:srgbClr val="000000">
                      <a:alpha val="43137"/>
                    </a:srgbClr>
                  </a:outerShdw>
                </a:effectLst>
              </a:rPr>
              <a:t>Curtis Doty, Counsel</a:t>
            </a:r>
          </a:p>
          <a:p>
            <a:pPr lvl="0">
              <a:buClr>
                <a:schemeClr val="accent1"/>
              </a:buClr>
              <a:defRPr/>
            </a:pPr>
            <a:r>
              <a:rPr lang="en-US" b="1" dirty="0" smtClean="0">
                <a:effectLst>
                  <a:outerShdw blurRad="38100" dist="38100" dir="2700000" algn="tl">
                    <a:srgbClr val="000000">
                      <a:alpha val="43137"/>
                    </a:srgbClr>
                  </a:outerShdw>
                </a:effectLst>
              </a:rPr>
              <a:t>Mayer Brown LLP </a:t>
            </a:r>
            <a:r>
              <a:rPr lang="en-US" b="1" dirty="0" smtClean="0">
                <a:solidFill>
                  <a:schemeClr val="bg1"/>
                </a:solidFill>
                <a:effectLst>
                  <a:outerShdw blurRad="38100" dist="38100" dir="2700000" algn="tl">
                    <a:srgbClr val="000000">
                      <a:alpha val="43137"/>
                    </a:srgbClr>
                  </a:outerShdw>
                </a:effectLst>
              </a:rPr>
              <a:t> </a:t>
            </a:r>
          </a:p>
        </p:txBody>
      </p:sp>
      <p:sp>
        <p:nvSpPr>
          <p:cNvPr id="9" name="Rectangle 8"/>
          <p:cNvSpPr/>
          <p:nvPr/>
        </p:nvSpPr>
        <p:spPr>
          <a:xfrm>
            <a:off x="609600" y="5102045"/>
            <a:ext cx="4376738" cy="923330"/>
          </a:xfrm>
          <a:prstGeom prst="rect">
            <a:avLst/>
          </a:prstGeom>
        </p:spPr>
        <p:txBody>
          <a:bodyPr wrap="square">
            <a:spAutoFit/>
          </a:bodyPr>
          <a:lstStyle/>
          <a:p>
            <a:pPr lvl="0">
              <a:buClr>
                <a:schemeClr val="accent1"/>
              </a:buClr>
              <a:defRPr/>
            </a:pPr>
            <a:r>
              <a:rPr lang="en-US" b="1" dirty="0" smtClean="0">
                <a:effectLst>
                  <a:outerShdw blurRad="38100" dist="38100" dir="2700000" algn="tl">
                    <a:srgbClr val="000000">
                      <a:alpha val="43137"/>
                    </a:srgbClr>
                  </a:outerShdw>
                </a:effectLst>
              </a:rPr>
              <a:t>Mary Johannes,</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Senior Director </a:t>
            </a:r>
            <a:r>
              <a:rPr lang="en-US" b="1" dirty="0" smtClean="0">
                <a:effectLst>
                  <a:outerShdw blurRad="38100" dist="38100" dir="2700000" algn="tl">
                    <a:srgbClr val="000000">
                      <a:alpha val="43137"/>
                    </a:srgbClr>
                  </a:outerShdw>
                </a:effectLst>
              </a:rPr>
              <a:t>and </a:t>
            </a:r>
            <a:endParaRPr lang="en-US" b="1" dirty="0">
              <a:effectLst>
                <a:outerShdw blurRad="38100" dist="38100" dir="2700000" algn="tl">
                  <a:srgbClr val="000000">
                    <a:alpha val="43137"/>
                  </a:srgbClr>
                </a:outerShdw>
              </a:effectLst>
            </a:endParaRPr>
          </a:p>
          <a:p>
            <a:pPr lvl="0">
              <a:buClr>
                <a:schemeClr val="accent1"/>
              </a:buClr>
              <a:defRPr/>
            </a:pPr>
            <a:r>
              <a:rPr lang="en-US" b="1" dirty="0" smtClean="0">
                <a:effectLst>
                  <a:outerShdw blurRad="38100" dist="38100" dir="2700000" algn="tl">
                    <a:srgbClr val="000000">
                      <a:alpha val="43137"/>
                    </a:srgbClr>
                  </a:outerShdw>
                </a:effectLst>
              </a:rPr>
              <a:t>Head </a:t>
            </a:r>
            <a:r>
              <a:rPr lang="en-US" b="1" dirty="0" smtClean="0">
                <a:effectLst>
                  <a:outerShdw blurRad="38100" dist="38100" dir="2700000" algn="tl">
                    <a:srgbClr val="000000">
                      <a:alpha val="43137"/>
                    </a:srgbClr>
                  </a:outerShdw>
                </a:effectLst>
              </a:rPr>
              <a:t>of </a:t>
            </a:r>
            <a:r>
              <a:rPr lang="en-US" b="1" dirty="0" smtClean="0">
                <a:effectLst>
                  <a:outerShdw blurRad="38100" dist="38100" dir="2700000" algn="tl">
                    <a:srgbClr val="000000">
                      <a:alpha val="43137"/>
                    </a:srgbClr>
                  </a:outerShdw>
                </a:effectLst>
              </a:rPr>
              <a:t>U.S. Public Policy, </a:t>
            </a:r>
            <a:r>
              <a:rPr lang="en-US" b="1" dirty="0" smtClean="0">
                <a:effectLst>
                  <a:outerShdw blurRad="38100" dist="38100" dir="2700000" algn="tl">
                    <a:srgbClr val="000000">
                      <a:alpha val="43137"/>
                    </a:srgbClr>
                  </a:outerShdw>
                </a:effectLst>
              </a:rPr>
              <a:t>ISDA</a:t>
            </a:r>
            <a:r>
              <a:rPr lang="en-US" b="1" dirty="0" smtClean="0">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 </a:t>
            </a:r>
            <a:endParaRPr lang="en-US" b="1" dirty="0" smtClean="0">
              <a:solidFill>
                <a:schemeClr val="bg1"/>
              </a:solidFill>
              <a:effectLst>
                <a:outerShdw blurRad="38100" dist="38100" dir="2700000" algn="tl">
                  <a:srgbClr val="000000">
                    <a:alpha val="43137"/>
                  </a:srgbClr>
                </a:outerShdw>
              </a:effectLst>
            </a:endParaRPr>
          </a:p>
        </p:txBody>
      </p:sp>
    </p:spTree>
  </p:cSld>
  <p:clrMapOvr>
    <a:masterClrMapping/>
  </p:clrMapOvr>
  <p:transition spd="slow"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dirty="0" smtClean="0"/>
              <a:t>Swap Dealer </a:t>
            </a:r>
            <a:r>
              <a:rPr lang="en-US" i="1" dirty="0" smtClean="0"/>
              <a:t>De </a:t>
            </a:r>
            <a:r>
              <a:rPr lang="en-US" i="1" dirty="0" err="1" smtClean="0"/>
              <a:t>Minimis</a:t>
            </a:r>
            <a:r>
              <a:rPr lang="en-US" i="1" dirty="0" smtClean="0"/>
              <a:t> </a:t>
            </a:r>
            <a:r>
              <a:rPr lang="en-US" dirty="0" smtClean="0"/>
              <a:t>Calculation</a:t>
            </a:r>
          </a:p>
        </p:txBody>
      </p:sp>
      <p:sp>
        <p:nvSpPr>
          <p:cNvPr id="3" name="Content Placeholder 2"/>
          <p:cNvSpPr>
            <a:spLocks noGrp="1"/>
          </p:cNvSpPr>
          <p:nvPr>
            <p:ph idx="1"/>
          </p:nvPr>
        </p:nvSpPr>
        <p:spPr>
          <a:xfrm>
            <a:off x="563563" y="1317625"/>
            <a:ext cx="7989887" cy="4727575"/>
          </a:xfrm>
        </p:spPr>
        <p:txBody>
          <a:bodyPr>
            <a:normAutofit lnSpcReduction="10000"/>
          </a:bodyPr>
          <a:lstStyle/>
          <a:p>
            <a:pPr>
              <a:buFont typeface="Arial" charset="0"/>
              <a:buChar char="•"/>
            </a:pPr>
            <a:r>
              <a:rPr lang="en-US" sz="2000" dirty="0" smtClean="0"/>
              <a:t>A U.S. person or a guaranteed or conduit affiliate must include all dealing swaps</a:t>
            </a:r>
          </a:p>
          <a:p>
            <a:pPr>
              <a:buFont typeface="Arial" charset="0"/>
              <a:buChar char="•"/>
            </a:pPr>
            <a:r>
              <a:rPr lang="en-US" sz="2000" dirty="0" smtClean="0"/>
              <a:t>A non-U.S. person not guaranteed by, or an affiliate conduit of, a U.S. person must include all dealing swaps with:</a:t>
            </a:r>
          </a:p>
          <a:p>
            <a:pPr lvl="1">
              <a:buFont typeface="Arial" charset="0"/>
              <a:buChar char="•"/>
            </a:pPr>
            <a:r>
              <a:rPr lang="en-US" sz="1600" dirty="0" smtClean="0"/>
              <a:t>U.S. persons (other than foreign branches of </a:t>
            </a:r>
            <a:r>
              <a:rPr lang="en-US" sz="1600" dirty="0" err="1" smtClean="0"/>
              <a:t>SDs</a:t>
            </a:r>
            <a:r>
              <a:rPr lang="en-US" sz="1600" dirty="0" smtClean="0"/>
              <a:t>)</a:t>
            </a:r>
          </a:p>
          <a:p>
            <a:pPr lvl="1">
              <a:buFont typeface="Arial" charset="0"/>
              <a:buChar char="•"/>
            </a:pPr>
            <a:r>
              <a:rPr lang="en-US" sz="1600" dirty="0" smtClean="0"/>
              <a:t>Counterparties that are  guaranteed affiliates of a U.S. person, unless the counterparty is a SD, a SD affiliate engaged in de </a:t>
            </a:r>
            <a:r>
              <a:rPr lang="en-US" sz="1600" dirty="0" err="1" smtClean="0"/>
              <a:t>minimis</a:t>
            </a:r>
            <a:r>
              <a:rPr lang="en-US" sz="1600" dirty="0" smtClean="0"/>
              <a:t> dealing,  or is guaranteed by a non-financial entity. </a:t>
            </a:r>
          </a:p>
          <a:p>
            <a:pPr>
              <a:buFont typeface="Arial" charset="0"/>
              <a:buChar char="•"/>
            </a:pPr>
            <a:r>
              <a:rPr lang="en-US" sz="2000" dirty="0" smtClean="0"/>
              <a:t> A non-U.S. person not guaranteed by, or an affiliate conduit of, a U.S. person may exclude swaps entered into anonymously on a </a:t>
            </a:r>
            <a:r>
              <a:rPr lang="en-US" sz="2000" dirty="0" err="1" smtClean="0"/>
              <a:t>DCM</a:t>
            </a:r>
            <a:r>
              <a:rPr lang="en-US" sz="2000" dirty="0" smtClean="0"/>
              <a:t>, </a:t>
            </a:r>
            <a:r>
              <a:rPr lang="en-US" sz="2000" dirty="0" err="1" smtClean="0"/>
              <a:t>SEF</a:t>
            </a:r>
            <a:r>
              <a:rPr lang="en-US" sz="2000" dirty="0" smtClean="0"/>
              <a:t> or </a:t>
            </a:r>
            <a:r>
              <a:rPr lang="en-US" sz="2000" dirty="0" err="1" smtClean="0"/>
              <a:t>FBOT</a:t>
            </a:r>
            <a:r>
              <a:rPr lang="en-US" sz="2000" dirty="0" smtClean="0"/>
              <a:t> and cleared. </a:t>
            </a:r>
          </a:p>
          <a:p>
            <a:pPr>
              <a:buFont typeface="Arial" charset="0"/>
              <a:buChar char="•"/>
            </a:pPr>
            <a:r>
              <a:rPr lang="en-US" sz="2000" dirty="0" smtClean="0"/>
              <a:t>A person (U.S. or non-U.S.) must aggregate relevant dealing swaps of all commonly controlled affiliates (U.S. and non-U.S.), except those of any affiliates that are registered </a:t>
            </a:r>
            <a:r>
              <a:rPr lang="en-US" sz="2000" dirty="0" err="1" smtClean="0"/>
              <a:t>SDs</a:t>
            </a:r>
            <a:r>
              <a:rPr lang="en-US" sz="2000" dirty="0" smtClean="0"/>
              <a:t>.  </a:t>
            </a:r>
            <a:endParaRPr lang="en-US" sz="1800" dirty="0" smtClean="0"/>
          </a:p>
          <a:p>
            <a:pPr lvl="1">
              <a:buFont typeface="Arial" charset="0"/>
              <a:buChar char="•"/>
            </a:pPr>
            <a:endParaRPr lang="en-US" sz="1600" dirty="0" smtClean="0"/>
          </a:p>
          <a:p>
            <a:endParaRPr lang="en-US" sz="2400" dirty="0" smtClean="0"/>
          </a:p>
        </p:txBody>
      </p:sp>
      <p:sp>
        <p:nvSpPr>
          <p:cNvPr id="46085" name="Text Box 5"/>
          <p:cNvSpPr txBox="1">
            <a:spLocks noChangeArrowheads="1"/>
          </p:cNvSpPr>
          <p:nvPr/>
        </p:nvSpPr>
        <p:spPr bwMode="auto">
          <a:xfrm>
            <a:off x="7034213" y="6119813"/>
            <a:ext cx="1412875" cy="366712"/>
          </a:xfrm>
          <a:prstGeom prst="rect">
            <a:avLst/>
          </a:prstGeom>
          <a:solidFill>
            <a:schemeClr val="bg1"/>
          </a:solidFill>
          <a:ln w="9525">
            <a:noFill/>
            <a:miter lim="800000"/>
            <a:headEnd/>
            <a:tailEnd/>
          </a:ln>
          <a:effectLst/>
        </p:spPr>
        <p:txBody>
          <a:bodyPr>
            <a:spAutoFit/>
          </a:bodyPr>
          <a:lstStyle/>
          <a:p>
            <a:pPr>
              <a:spcBef>
                <a:spcPct val="50000"/>
              </a:spcBef>
            </a:pPr>
            <a:endParaRPr lang="en-GB" dirty="0"/>
          </a:p>
        </p:txBody>
      </p:sp>
    </p:spTree>
  </p:cSld>
  <p:clrMapOvr>
    <a:masterClrMapping/>
  </p:clrMapOvr>
  <p:transition spd="slow"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dirty="0" smtClean="0"/>
              <a:t>Extraterritorial application to </a:t>
            </a:r>
            <a:r>
              <a:rPr lang="en-US" dirty="0" err="1" smtClean="0"/>
              <a:t>CFTC</a:t>
            </a:r>
            <a:r>
              <a:rPr lang="en-US" dirty="0" smtClean="0"/>
              <a:t> requirements to </a:t>
            </a:r>
            <a:r>
              <a:rPr lang="en-US" dirty="0" err="1" smtClean="0"/>
              <a:t>SDs</a:t>
            </a:r>
            <a:r>
              <a:rPr lang="en-US" dirty="0" smtClean="0"/>
              <a:t> and </a:t>
            </a:r>
            <a:r>
              <a:rPr lang="en-US" dirty="0" err="1" smtClean="0"/>
              <a:t>MSPs</a:t>
            </a:r>
            <a:endParaRPr lang="en-US" dirty="0" smtClean="0"/>
          </a:p>
        </p:txBody>
      </p:sp>
      <p:sp>
        <p:nvSpPr>
          <p:cNvPr id="59394" name="Content Placeholder 2"/>
          <p:cNvSpPr>
            <a:spLocks noGrp="1"/>
          </p:cNvSpPr>
          <p:nvPr>
            <p:ph idx="1"/>
          </p:nvPr>
        </p:nvSpPr>
        <p:spPr>
          <a:xfrm>
            <a:off x="558800" y="1151806"/>
            <a:ext cx="7989888" cy="5093719"/>
          </a:xfrm>
        </p:spPr>
        <p:txBody>
          <a:bodyPr>
            <a:normAutofit fontScale="92500"/>
          </a:bodyPr>
          <a:lstStyle/>
          <a:p>
            <a:r>
              <a:rPr lang="en-US" sz="2000" dirty="0" smtClean="0"/>
              <a:t>In determining how Title VII will apply extraterritorially under the July 2013 Interpretive Guidance and Policy Statement, the CFTC has divided substantive swaps regulations conceptually into (i) "Entity-Level Requirements" and (ii) "Transaction-Level Requirements."</a:t>
            </a:r>
          </a:p>
          <a:p>
            <a:r>
              <a:rPr lang="en-US" sz="2000" b="1" dirty="0" smtClean="0"/>
              <a:t>Entity-Level Requirements</a:t>
            </a:r>
          </a:p>
          <a:p>
            <a:pPr lvl="1"/>
            <a:r>
              <a:rPr lang="en-US" sz="1800" b="1" dirty="0" smtClean="0"/>
              <a:t>First Category</a:t>
            </a:r>
            <a:r>
              <a:rPr lang="en-US" sz="1800" dirty="0" smtClean="0"/>
              <a:t>: capital adequacy; chief compliance officer; risk management; swap data recordkeeping (other than complaints and marketing/sales materials)</a:t>
            </a:r>
          </a:p>
          <a:p>
            <a:pPr lvl="1"/>
            <a:r>
              <a:rPr lang="en-US" sz="1800" b="1" dirty="0" smtClean="0"/>
              <a:t>Second Category</a:t>
            </a:r>
            <a:r>
              <a:rPr lang="en-US" sz="1800" dirty="0" smtClean="0"/>
              <a:t>: </a:t>
            </a:r>
            <a:r>
              <a:rPr lang="en-US" sz="1800" dirty="0" err="1" smtClean="0"/>
              <a:t>SDR</a:t>
            </a:r>
            <a:r>
              <a:rPr lang="en-US" sz="1800" dirty="0" smtClean="0"/>
              <a:t> reporting; recordkeeping for complaints and marketing/sales materials; "large trader" reporting of physical commodity swaps</a:t>
            </a:r>
          </a:p>
          <a:p>
            <a:r>
              <a:rPr lang="en-US" sz="2000" b="1" dirty="0" smtClean="0"/>
              <a:t>Transaction-Level Requirements</a:t>
            </a:r>
          </a:p>
          <a:p>
            <a:pPr lvl="1"/>
            <a:r>
              <a:rPr lang="en-US" sz="1800" b="1" dirty="0" smtClean="0"/>
              <a:t>Category A</a:t>
            </a:r>
            <a:r>
              <a:rPr lang="en-US" sz="1800" dirty="0" smtClean="0"/>
              <a:t>: clearing and swap processing; margining and segregation for uncleared swaps; trade execution; swap trading relationship documentation; portfolio reconciliation and compression; real-time public reporting; trade confirmation; daily trading records</a:t>
            </a:r>
          </a:p>
          <a:p>
            <a:pPr lvl="1"/>
            <a:r>
              <a:rPr lang="en-US" sz="1800" b="1" dirty="0" smtClean="0"/>
              <a:t>Category B</a:t>
            </a:r>
            <a:r>
              <a:rPr lang="en-US" sz="1800" dirty="0" smtClean="0"/>
              <a:t>: external business conduct standards</a:t>
            </a:r>
          </a:p>
        </p:txBody>
      </p:sp>
      <p:sp>
        <p:nvSpPr>
          <p:cNvPr id="59397" name="Text Box 5"/>
          <p:cNvSpPr txBox="1">
            <a:spLocks noChangeArrowheads="1"/>
          </p:cNvSpPr>
          <p:nvPr/>
        </p:nvSpPr>
        <p:spPr bwMode="auto">
          <a:xfrm>
            <a:off x="7034213" y="6119813"/>
            <a:ext cx="1412875" cy="366712"/>
          </a:xfrm>
          <a:prstGeom prst="rect">
            <a:avLst/>
          </a:prstGeom>
          <a:solidFill>
            <a:schemeClr val="bg1"/>
          </a:solidFill>
          <a:ln w="9525">
            <a:noFill/>
            <a:miter lim="800000"/>
            <a:headEnd/>
            <a:tailEnd/>
          </a:ln>
          <a:effectLst/>
        </p:spPr>
        <p:txBody>
          <a:bodyPr>
            <a:spAutoFit/>
          </a:bodyPr>
          <a:lstStyle/>
          <a:p>
            <a:pPr>
              <a:spcBef>
                <a:spcPct val="50000"/>
              </a:spcBef>
            </a:pPr>
            <a:endParaRPr lang="en-GB" dirty="0"/>
          </a:p>
        </p:txBody>
      </p:sp>
    </p:spTree>
  </p:cSld>
  <p:clrMapOvr>
    <a:masterClrMapping/>
  </p:clrMapOvr>
  <p:transition spd="slow"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8" name="Object 4"/>
          <p:cNvGraphicFramePr>
            <a:graphicFrameLocks noChangeAspect="1"/>
          </p:cNvGraphicFramePr>
          <p:nvPr/>
        </p:nvGraphicFramePr>
        <p:xfrm>
          <a:off x="1063625" y="523875"/>
          <a:ext cx="7016750" cy="5811838"/>
        </p:xfrm>
        <a:graphic>
          <a:graphicData uri="http://schemas.openxmlformats.org/presentationml/2006/ole">
            <mc:AlternateContent xmlns:mc="http://schemas.openxmlformats.org/markup-compatibility/2006">
              <mc:Choice xmlns:v="urn:schemas-microsoft-com:vml" Requires="v">
                <p:oleObj spid="_x0000_s1031" name="Document" r:id="rId4" imgW="7017478" imgH="5812493" progId="Word.Document.12">
                  <p:embed/>
                </p:oleObj>
              </mc:Choice>
              <mc:Fallback>
                <p:oleObj name="Document" r:id="rId4" imgW="7017478" imgH="5812493"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3625" y="523875"/>
                        <a:ext cx="7016750" cy="581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1066800" y="762000"/>
          <a:ext cx="6816725" cy="5181600"/>
        </p:xfrm>
        <a:graphic>
          <a:graphicData uri="http://schemas.openxmlformats.org/presentationml/2006/ole">
            <mc:AlternateContent xmlns:mc="http://schemas.openxmlformats.org/markup-compatibility/2006">
              <mc:Choice xmlns:v="urn:schemas-microsoft-com:vml" Requires="v">
                <p:oleObj spid="_x0000_s2055" name="Document" r:id="rId3" imgW="7017478" imgH="5336207" progId="Word.Document.12">
                  <p:embed/>
                </p:oleObj>
              </mc:Choice>
              <mc:Fallback>
                <p:oleObj name="Document" r:id="rId3" imgW="7017478" imgH="533620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762000"/>
                        <a:ext cx="681672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Substituted Compliance</a:t>
            </a:r>
            <a:endParaRPr lang="en-US" dirty="0"/>
          </a:p>
        </p:txBody>
      </p:sp>
      <p:sp>
        <p:nvSpPr>
          <p:cNvPr id="3" name="Content Placeholder 2"/>
          <p:cNvSpPr>
            <a:spLocks noGrp="1"/>
          </p:cNvSpPr>
          <p:nvPr>
            <p:ph idx="1"/>
          </p:nvPr>
        </p:nvSpPr>
        <p:spPr/>
        <p:txBody>
          <a:bodyPr>
            <a:normAutofit/>
          </a:bodyPr>
          <a:lstStyle/>
          <a:p>
            <a:r>
              <a:rPr lang="en-US" dirty="0" smtClean="0"/>
              <a:t>Per Guidance:  in the case of </a:t>
            </a:r>
            <a:r>
              <a:rPr lang="en-US" u="sng" dirty="0" smtClean="0"/>
              <a:t>certain parties</a:t>
            </a:r>
            <a:r>
              <a:rPr lang="en-US" dirty="0" smtClean="0"/>
              <a:t> and </a:t>
            </a:r>
            <a:r>
              <a:rPr lang="en-US" u="sng" dirty="0" smtClean="0"/>
              <a:t>certain</a:t>
            </a:r>
            <a:r>
              <a:rPr lang="en-US" dirty="0" smtClean="0"/>
              <a:t> </a:t>
            </a:r>
            <a:r>
              <a:rPr lang="en-US" u="sng" dirty="0" smtClean="0"/>
              <a:t>rules</a:t>
            </a:r>
            <a:r>
              <a:rPr lang="en-US" dirty="0" smtClean="0"/>
              <a:t> compliance with another country's rules </a:t>
            </a:r>
            <a:r>
              <a:rPr lang="en-US" u="sng" dirty="0" smtClean="0"/>
              <a:t>may</a:t>
            </a:r>
            <a:r>
              <a:rPr lang="en-US" dirty="0" smtClean="0"/>
              <a:t> satisfy </a:t>
            </a:r>
            <a:r>
              <a:rPr lang="en-US" dirty="0" err="1" smtClean="0"/>
              <a:t>CFTC</a:t>
            </a:r>
            <a:r>
              <a:rPr lang="en-US" dirty="0" smtClean="0"/>
              <a:t> in lieu of its own</a:t>
            </a:r>
          </a:p>
          <a:p>
            <a:pPr lvl="1"/>
            <a:r>
              <a:rPr lang="en-US" dirty="0" smtClean="0"/>
              <a:t>Parties – </a:t>
            </a:r>
            <a:r>
              <a:rPr lang="en-US" dirty="0" err="1" smtClean="0"/>
              <a:t>CFTC</a:t>
            </a:r>
            <a:r>
              <a:rPr lang="en-US" dirty="0" smtClean="0"/>
              <a:t> classifications</a:t>
            </a:r>
          </a:p>
          <a:p>
            <a:pPr lvl="1"/>
            <a:r>
              <a:rPr lang="en-US" dirty="0" smtClean="0"/>
              <a:t>Rules – Entity-Level (1</a:t>
            </a:r>
            <a:r>
              <a:rPr lang="en-US" baseline="30000" dirty="0" smtClean="0"/>
              <a:t>st</a:t>
            </a:r>
            <a:r>
              <a:rPr lang="en-US" dirty="0" smtClean="0"/>
              <a:t> and 2</a:t>
            </a:r>
            <a:r>
              <a:rPr lang="en-US" baseline="30000" dirty="0" smtClean="0"/>
              <a:t>nd</a:t>
            </a:r>
            <a:r>
              <a:rPr lang="en-US" dirty="0" smtClean="0"/>
              <a:t>)</a:t>
            </a:r>
          </a:p>
          <a:p>
            <a:pPr>
              <a:buNone/>
            </a:pPr>
            <a:r>
              <a:rPr lang="en-US" dirty="0" smtClean="0"/>
              <a:t> </a:t>
            </a:r>
            <a:endParaRPr lang="en-US" dirty="0"/>
          </a:p>
        </p:txBody>
      </p:sp>
    </p:spTree>
  </p:cSld>
  <p:clrMapOvr>
    <a:masterClrMapping/>
  </p:clrMapOvr>
  <p:transition spd="slow"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Substituted Compliance (cont.) </a:t>
            </a:r>
            <a:endParaRPr lang="en-US" dirty="0"/>
          </a:p>
        </p:txBody>
      </p:sp>
      <p:sp>
        <p:nvSpPr>
          <p:cNvPr id="3" name="Content Placeholder 2"/>
          <p:cNvSpPr>
            <a:spLocks noGrp="1"/>
          </p:cNvSpPr>
          <p:nvPr>
            <p:ph idx="1"/>
          </p:nvPr>
        </p:nvSpPr>
        <p:spPr/>
        <p:txBody>
          <a:bodyPr>
            <a:normAutofit/>
          </a:bodyPr>
          <a:lstStyle/>
          <a:p>
            <a:r>
              <a:rPr lang="en-US" dirty="0" smtClean="0"/>
              <a:t>"May" – matrices at 78 FR 45368-70</a:t>
            </a:r>
          </a:p>
          <a:p>
            <a:pPr lvl="1"/>
            <a:r>
              <a:rPr lang="en-US" dirty="0" smtClean="0"/>
              <a:t>Comparability analysis standard:  comparable and comprehensive</a:t>
            </a:r>
          </a:p>
          <a:p>
            <a:pPr lvl="1"/>
            <a:r>
              <a:rPr lang="en-US" dirty="0" smtClean="0"/>
              <a:t>Broad </a:t>
            </a:r>
            <a:r>
              <a:rPr lang="en-US" dirty="0" err="1" smtClean="0"/>
              <a:t>MOU</a:t>
            </a:r>
            <a:r>
              <a:rPr lang="en-US" dirty="0" smtClean="0"/>
              <a:t> required</a:t>
            </a:r>
          </a:p>
          <a:p>
            <a:pPr lvl="1"/>
            <a:r>
              <a:rPr lang="en-US" dirty="0" smtClean="0"/>
              <a:t>Generic determinations</a:t>
            </a:r>
          </a:p>
          <a:p>
            <a:pPr lvl="1"/>
            <a:r>
              <a:rPr lang="en-US" dirty="0" smtClean="0"/>
              <a:t>5% Exception – Transaction-level requirements</a:t>
            </a:r>
          </a:p>
          <a:p>
            <a:r>
              <a:rPr lang="en-US" dirty="0" smtClean="0"/>
              <a:t>Noted areas of concern:</a:t>
            </a:r>
          </a:p>
          <a:p>
            <a:pPr lvl="1"/>
            <a:r>
              <a:rPr lang="en-US" dirty="0" smtClean="0"/>
              <a:t>Data repository direct access</a:t>
            </a:r>
          </a:p>
          <a:p>
            <a:pPr lvl="1"/>
            <a:r>
              <a:rPr lang="en-US" dirty="0" smtClean="0"/>
              <a:t>Privacy laws</a:t>
            </a:r>
          </a:p>
          <a:p>
            <a:pPr lvl="1"/>
            <a:r>
              <a:rPr lang="en-US" dirty="0" smtClean="0"/>
              <a:t>Clearing and trading venue recognition</a:t>
            </a:r>
          </a:p>
        </p:txBody>
      </p:sp>
    </p:spTree>
  </p:cSld>
  <p:clrMapOvr>
    <a:masterClrMapping/>
  </p:clrMapOvr>
  <p:transition spd="slow"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Substituted Compliance (cont.)</a:t>
            </a:r>
            <a:endParaRPr lang="en-US" dirty="0"/>
          </a:p>
        </p:txBody>
      </p:sp>
      <p:sp>
        <p:nvSpPr>
          <p:cNvPr id="3" name="Content Placeholder 2"/>
          <p:cNvSpPr>
            <a:spLocks noGrp="1"/>
          </p:cNvSpPr>
          <p:nvPr>
            <p:ph idx="1"/>
          </p:nvPr>
        </p:nvSpPr>
        <p:spPr/>
        <p:txBody>
          <a:bodyPr/>
          <a:lstStyle/>
          <a:p>
            <a:r>
              <a:rPr lang="en-US" dirty="0" smtClean="0"/>
              <a:t>"Essentially identical" – another standard or "one-off" concession?</a:t>
            </a:r>
          </a:p>
          <a:p>
            <a:pPr lvl="1"/>
            <a:r>
              <a:rPr lang="en-US" dirty="0" smtClean="0"/>
              <a:t>6 jurisdictions have submitted to </a:t>
            </a:r>
            <a:r>
              <a:rPr lang="en-US" dirty="0" err="1" smtClean="0"/>
              <a:t>CFTC</a:t>
            </a:r>
            <a:r>
              <a:rPr lang="en-US" dirty="0" smtClean="0"/>
              <a:t>:  EU, Australia, Canada, Hong Kong, Japan, Switzerland ("</a:t>
            </a:r>
            <a:r>
              <a:rPr lang="en-US" u="sng" dirty="0" smtClean="0"/>
              <a:t>Six Jurisdictions</a:t>
            </a:r>
            <a:r>
              <a:rPr lang="en-US" dirty="0" smtClean="0"/>
              <a:t>")</a:t>
            </a:r>
          </a:p>
          <a:p>
            <a:pPr lvl="2"/>
            <a:r>
              <a:rPr lang="en-US" dirty="0" smtClean="0"/>
              <a:t>special timing applies to these jurisdictions</a:t>
            </a:r>
            <a:endParaRPr lang="en-US" dirty="0"/>
          </a:p>
        </p:txBody>
      </p:sp>
    </p:spTree>
  </p:cSld>
  <p:clrMapOvr>
    <a:masterClrMapping/>
  </p:clrMapOvr>
  <p:transition spd="slow"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Exemptive</a:t>
            </a:r>
            <a:r>
              <a:rPr lang="en-US" dirty="0" smtClean="0"/>
              <a:t> Order</a:t>
            </a:r>
            <a:endParaRPr lang="en-US" dirty="0"/>
          </a:p>
        </p:txBody>
      </p:sp>
      <p:sp>
        <p:nvSpPr>
          <p:cNvPr id="3" name="Content Placeholder 2"/>
          <p:cNvSpPr>
            <a:spLocks noGrp="1"/>
          </p:cNvSpPr>
          <p:nvPr>
            <p:ph idx="1"/>
          </p:nvPr>
        </p:nvSpPr>
        <p:spPr/>
        <p:txBody>
          <a:bodyPr/>
          <a:lstStyle/>
          <a:p>
            <a:r>
              <a:rPr lang="en-US" dirty="0" err="1" smtClean="0"/>
              <a:t>CFTC</a:t>
            </a:r>
            <a:r>
              <a:rPr lang="en-US" dirty="0" smtClean="0"/>
              <a:t> solicited comments</a:t>
            </a:r>
          </a:p>
          <a:p>
            <a:r>
              <a:rPr lang="en-US" dirty="0" smtClean="0"/>
              <a:t>75 days → Oct. 9:  prior definition of U.S. person holds over</a:t>
            </a:r>
          </a:p>
          <a:p>
            <a:r>
              <a:rPr lang="en-US" dirty="0" smtClean="0"/>
              <a:t>Other 75-day changes?</a:t>
            </a:r>
          </a:p>
          <a:p>
            <a:r>
              <a:rPr lang="en-US" dirty="0" smtClean="0"/>
              <a:t>Relief?</a:t>
            </a:r>
            <a:endParaRPr lang="en-US" dirty="0"/>
          </a:p>
        </p:txBody>
      </p:sp>
    </p:spTree>
  </p:cSld>
  <p:clrMapOvr>
    <a:masterClrMapping/>
  </p:clrMapOvr>
  <p:transition spd="slow"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Exemptive</a:t>
            </a:r>
            <a:r>
              <a:rPr lang="en-US" dirty="0" smtClean="0"/>
              <a:t> Order (cont.)</a:t>
            </a:r>
            <a:endParaRPr lang="en-US" dirty="0"/>
          </a:p>
        </p:txBody>
      </p:sp>
      <p:sp>
        <p:nvSpPr>
          <p:cNvPr id="3" name="Content Placeholder 2"/>
          <p:cNvSpPr>
            <a:spLocks noGrp="1"/>
          </p:cNvSpPr>
          <p:nvPr>
            <p:ph idx="1"/>
          </p:nvPr>
        </p:nvSpPr>
        <p:spPr/>
        <p:txBody>
          <a:bodyPr/>
          <a:lstStyle/>
          <a:p>
            <a:r>
              <a:rPr lang="en-US" dirty="0" smtClean="0"/>
              <a:t>Six Jurisdictions</a:t>
            </a:r>
          </a:p>
          <a:p>
            <a:r>
              <a:rPr lang="en-US" dirty="0" smtClean="0"/>
              <a:t>Earlier of Dec. 21 or 30 days after substituted compliance determination</a:t>
            </a:r>
          </a:p>
          <a:p>
            <a:r>
              <a:rPr lang="en-US" dirty="0" smtClean="0"/>
              <a:t>Non-U.S. </a:t>
            </a:r>
            <a:r>
              <a:rPr lang="en-US" dirty="0" err="1" smtClean="0"/>
              <a:t>SDs</a:t>
            </a:r>
            <a:r>
              <a:rPr lang="en-US" dirty="0" smtClean="0"/>
              <a:t>/</a:t>
            </a:r>
            <a:r>
              <a:rPr lang="en-US" dirty="0" err="1" smtClean="0"/>
              <a:t>MSPs</a:t>
            </a:r>
            <a:r>
              <a:rPr lang="en-US" dirty="0" smtClean="0"/>
              <a:t> – entity-level requirements for which substituted compliance is possible</a:t>
            </a:r>
          </a:p>
          <a:p>
            <a:pPr lvl="1"/>
            <a:r>
              <a:rPr lang="en-US" dirty="0" smtClean="0"/>
              <a:t>special reporting obligations</a:t>
            </a:r>
          </a:p>
          <a:p>
            <a:r>
              <a:rPr lang="en-US" dirty="0" smtClean="0"/>
              <a:t>Non-U.S. </a:t>
            </a:r>
            <a:r>
              <a:rPr lang="en-US" dirty="0" err="1" smtClean="0"/>
              <a:t>SDs</a:t>
            </a:r>
            <a:r>
              <a:rPr lang="en-US" dirty="0" smtClean="0"/>
              <a:t>/</a:t>
            </a:r>
            <a:r>
              <a:rPr lang="en-US" dirty="0" err="1" smtClean="0"/>
              <a:t>MSPs</a:t>
            </a:r>
            <a:r>
              <a:rPr lang="en-US" dirty="0" smtClean="0"/>
              <a:t> and Foreign Branches of U.S. – transaction-level requirements for which substituted compliance is possible</a:t>
            </a:r>
          </a:p>
          <a:p>
            <a:pPr lvl="1"/>
            <a:r>
              <a:rPr lang="en-US" dirty="0" smtClean="0"/>
              <a:t>But not clearing, trade execution or some Part 43 obligations</a:t>
            </a:r>
            <a:endParaRPr lang="en-US" dirty="0"/>
          </a:p>
        </p:txBody>
      </p:sp>
    </p:spTree>
  </p:cSld>
  <p:clrMapOvr>
    <a:masterClrMapping/>
  </p:clrMapOvr>
  <p:transition spd="slow"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 Forward</a:t>
            </a:r>
            <a:endParaRPr lang="en-US" dirty="0"/>
          </a:p>
        </p:txBody>
      </p:sp>
      <p:sp>
        <p:nvSpPr>
          <p:cNvPr id="3" name="Content Placeholder 2"/>
          <p:cNvSpPr>
            <a:spLocks noGrp="1"/>
          </p:cNvSpPr>
          <p:nvPr>
            <p:ph idx="1"/>
          </p:nvPr>
        </p:nvSpPr>
        <p:spPr/>
        <p:txBody>
          <a:bodyPr/>
          <a:lstStyle/>
          <a:p>
            <a:r>
              <a:rPr lang="en-US" dirty="0" smtClean="0"/>
              <a:t>European Commission and </a:t>
            </a:r>
            <a:r>
              <a:rPr lang="en-US" dirty="0" err="1" smtClean="0"/>
              <a:t>CFTC</a:t>
            </a:r>
            <a:r>
              <a:rPr lang="en-US" dirty="0" smtClean="0"/>
              <a:t> – July 11, 2013</a:t>
            </a:r>
          </a:p>
          <a:p>
            <a:r>
              <a:rPr lang="en-US" dirty="0" smtClean="0"/>
              <a:t>Acknowledged risks of conflicts of law and legal uncertainty in international markets</a:t>
            </a:r>
          </a:p>
        </p:txBody>
      </p:sp>
    </p:spTree>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Extraterritoriality of Dodd-Frank Swaps Provisions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The Cross-Border Guidance interprets Commodity Exchange Act § 2(</a:t>
            </a:r>
            <a:r>
              <a:rPr lang="en-US" b="1" dirty="0" err="1" smtClean="0"/>
              <a:t>i</a:t>
            </a:r>
            <a:r>
              <a:rPr lang="en-US" b="1" dirty="0" smtClean="0"/>
              <a:t>)</a:t>
            </a:r>
          </a:p>
          <a:p>
            <a:pPr lvl="1"/>
            <a:r>
              <a:rPr lang="en-US" dirty="0" smtClean="0"/>
              <a:t>Swaps provisions of the </a:t>
            </a:r>
            <a:r>
              <a:rPr lang="en-US" dirty="0" err="1" smtClean="0"/>
              <a:t>CEA</a:t>
            </a:r>
            <a:r>
              <a:rPr lang="en-US" dirty="0" smtClean="0"/>
              <a:t> enacted by Title VII of Dodd-Frank "shall not apply to activities </a:t>
            </a:r>
            <a:r>
              <a:rPr lang="en-US" u="sng" dirty="0" smtClean="0"/>
              <a:t>outside</a:t>
            </a:r>
            <a:r>
              <a:rPr lang="en-US" dirty="0" smtClean="0"/>
              <a:t> the United States unless those activities have a </a:t>
            </a:r>
            <a:r>
              <a:rPr lang="en-US" u="sng" dirty="0" smtClean="0"/>
              <a:t>direct and significant connection </a:t>
            </a:r>
            <a:r>
              <a:rPr lang="en-US" dirty="0" smtClean="0"/>
              <a:t>with activities in, or </a:t>
            </a:r>
            <a:r>
              <a:rPr lang="en-US" u="sng" dirty="0" smtClean="0"/>
              <a:t>effect</a:t>
            </a:r>
            <a:r>
              <a:rPr lang="en-US" dirty="0" smtClean="0"/>
              <a:t> on, commerce of the United States or contravene [</a:t>
            </a:r>
            <a:r>
              <a:rPr lang="en-US" dirty="0" err="1" smtClean="0"/>
              <a:t>CFTC</a:t>
            </a:r>
            <a:r>
              <a:rPr lang="en-US" dirty="0" smtClean="0"/>
              <a:t> anti-evasion rules]."     </a:t>
            </a:r>
          </a:p>
          <a:p>
            <a:r>
              <a:rPr lang="en-US" b="1" dirty="0" smtClean="0"/>
              <a:t>A taxonomic approach</a:t>
            </a:r>
          </a:p>
          <a:p>
            <a:pPr lvl="1"/>
            <a:r>
              <a:rPr lang="en-US" b="1" dirty="0" smtClean="0"/>
              <a:t>Swap dealer (or </a:t>
            </a:r>
            <a:r>
              <a:rPr lang="en-US" b="1" dirty="0" err="1" smtClean="0"/>
              <a:t>MSP</a:t>
            </a:r>
            <a:r>
              <a:rPr lang="en-US" b="1" dirty="0" smtClean="0"/>
              <a:t>) category</a:t>
            </a:r>
          </a:p>
          <a:p>
            <a:pPr lvl="1"/>
            <a:r>
              <a:rPr lang="en-US" b="1" dirty="0" smtClean="0"/>
              <a:t>Counterparty category </a:t>
            </a:r>
          </a:p>
          <a:p>
            <a:pPr lvl="1"/>
            <a:r>
              <a:rPr lang="en-US" b="1" dirty="0" smtClean="0"/>
              <a:t>Category of requirement  - Entity-Level (1</a:t>
            </a:r>
            <a:r>
              <a:rPr lang="en-US" b="1" baseline="30000" dirty="0" smtClean="0"/>
              <a:t>st</a:t>
            </a:r>
            <a:r>
              <a:rPr lang="en-US" b="1" dirty="0" smtClean="0"/>
              <a:t> and 2</a:t>
            </a:r>
            <a:r>
              <a:rPr lang="en-US" b="1" baseline="30000" dirty="0" smtClean="0"/>
              <a:t>nd</a:t>
            </a:r>
            <a:r>
              <a:rPr lang="en-US" b="1" dirty="0" smtClean="0"/>
              <a:t>); Transaction-Level (A and B)</a:t>
            </a:r>
          </a:p>
          <a:p>
            <a:pPr lvl="1"/>
            <a:r>
              <a:rPr lang="en-US" b="1" dirty="0" smtClean="0"/>
              <a:t>Matrices! 78 Fed. Reg. 45292, 45368-70</a:t>
            </a:r>
          </a:p>
          <a:p>
            <a:pPr lvl="1"/>
            <a:endParaRPr lang="en-US" b="1" dirty="0" smtClean="0"/>
          </a:p>
          <a:p>
            <a:endParaRPr lang="en-US" dirty="0"/>
          </a:p>
        </p:txBody>
      </p:sp>
    </p:spTree>
  </p:cSld>
  <p:clrMapOvr>
    <a:masterClrMapping/>
  </p:clrMapOvr>
  <p:transition spd="slow"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 Forward (cont.)</a:t>
            </a:r>
            <a:endParaRPr lang="en-US" dirty="0"/>
          </a:p>
        </p:txBody>
      </p:sp>
      <p:sp>
        <p:nvSpPr>
          <p:cNvPr id="3" name="Content Placeholder 2"/>
          <p:cNvSpPr>
            <a:spLocks noGrp="1"/>
          </p:cNvSpPr>
          <p:nvPr>
            <p:ph idx="1"/>
          </p:nvPr>
        </p:nvSpPr>
        <p:spPr/>
        <p:txBody>
          <a:bodyPr/>
          <a:lstStyle/>
          <a:p>
            <a:r>
              <a:rPr lang="en-US" dirty="0" smtClean="0"/>
              <a:t>"[J]urisdictions and regulators should be able to defer to each other when it is justified by the quality of their respective regulation and enforcement regimes."</a:t>
            </a:r>
          </a:p>
          <a:p>
            <a:r>
              <a:rPr lang="en-US" dirty="0" smtClean="0"/>
              <a:t>Practicalities</a:t>
            </a:r>
          </a:p>
          <a:p>
            <a:r>
              <a:rPr lang="en-US" dirty="0" err="1" smtClean="0"/>
              <a:t>CFTC</a:t>
            </a:r>
            <a:r>
              <a:rPr lang="en-US" dirty="0" smtClean="0"/>
              <a:t> deems EU and US rules for risk mitigation of bilateral uncleared swaps essentially identical and will issue no-action relief.  The EU concept of "equivalence" is to be applicable.</a:t>
            </a:r>
            <a:endParaRPr lang="en-US" dirty="0"/>
          </a:p>
        </p:txBody>
      </p:sp>
    </p:spTree>
  </p:cSld>
  <p:clrMapOvr>
    <a:masterClrMapping/>
  </p:clrMapOvr>
  <p:transition spd="slow"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 Forward (cont.)</a:t>
            </a:r>
            <a:endParaRPr lang="en-US" dirty="0"/>
          </a:p>
        </p:txBody>
      </p:sp>
      <p:sp>
        <p:nvSpPr>
          <p:cNvPr id="3" name="Content Placeholder 2"/>
          <p:cNvSpPr>
            <a:spLocks noGrp="1"/>
          </p:cNvSpPr>
          <p:nvPr>
            <p:ph idx="1"/>
          </p:nvPr>
        </p:nvSpPr>
        <p:spPr/>
        <p:txBody>
          <a:bodyPr/>
          <a:lstStyle/>
          <a:p>
            <a:r>
              <a:rPr lang="en-US" dirty="0" smtClean="0"/>
              <a:t>CFTC will extend "foreign board of trade" no-action relief to swap contracts to facilitate the trade-execution requirement and may offer no-action relief to certain </a:t>
            </a:r>
            <a:br>
              <a:rPr lang="en-US" dirty="0" smtClean="0"/>
            </a:br>
            <a:r>
              <a:rPr lang="en-US" dirty="0" smtClean="0"/>
              <a:t>EU-regulated multilateral trading facilities.</a:t>
            </a:r>
          </a:p>
          <a:p>
            <a:r>
              <a:rPr lang="en-US" dirty="0" smtClean="0"/>
              <a:t>EC, ESMA and CFTC to work together on STP, margin for uncleared swaps mandatory clearing, and reporting to trade repositories.</a:t>
            </a:r>
          </a:p>
          <a:p>
            <a:r>
              <a:rPr lang="en-US" dirty="0" smtClean="0"/>
              <a:t>Common goal of assuring that overseas guaranteed subsidiaries and branches are covered.</a:t>
            </a:r>
            <a:endParaRPr lang="en-US" dirty="0"/>
          </a:p>
        </p:txBody>
      </p:sp>
    </p:spTree>
  </p:cSld>
  <p:clrMapOvr>
    <a:masterClrMapping/>
  </p:clrMapOvr>
  <p:transition spd="slow"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 Forward (cont.)</a:t>
            </a:r>
            <a:endParaRPr lang="en-US" dirty="0"/>
          </a:p>
        </p:txBody>
      </p:sp>
      <p:sp>
        <p:nvSpPr>
          <p:cNvPr id="3" name="Content Placeholder 2"/>
          <p:cNvSpPr>
            <a:spLocks noGrp="1"/>
          </p:cNvSpPr>
          <p:nvPr>
            <p:ph idx="1"/>
          </p:nvPr>
        </p:nvSpPr>
        <p:spPr/>
        <p:txBody>
          <a:bodyPr/>
          <a:lstStyle/>
          <a:p>
            <a:r>
              <a:rPr lang="en-US" dirty="0" smtClean="0"/>
              <a:t>With respect to CCPs, initial margin is viewed as the only key material difference.</a:t>
            </a:r>
            <a:endParaRPr lang="en-US" dirty="0"/>
          </a:p>
        </p:txBody>
      </p:sp>
    </p:spTree>
  </p:cSld>
  <p:clrMapOvr>
    <a:masterClrMapping/>
  </p:clrMapOvr>
  <p:transition spd="slow"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 Forward (cont.)</a:t>
            </a:r>
            <a:endParaRPr lang="en-US" dirty="0"/>
          </a:p>
        </p:txBody>
      </p:sp>
      <p:sp>
        <p:nvSpPr>
          <p:cNvPr id="3" name="Content Placeholder 2"/>
          <p:cNvSpPr>
            <a:spLocks noGrp="1"/>
          </p:cNvSpPr>
          <p:nvPr>
            <p:ph idx="1"/>
          </p:nvPr>
        </p:nvSpPr>
        <p:spPr/>
        <p:txBody>
          <a:bodyPr/>
          <a:lstStyle/>
          <a:p>
            <a:r>
              <a:rPr lang="en-US" dirty="0" err="1" smtClean="0"/>
              <a:t>CFTC</a:t>
            </a:r>
            <a:r>
              <a:rPr lang="en-US" dirty="0" smtClean="0"/>
              <a:t> No-Action Letters:</a:t>
            </a:r>
          </a:p>
          <a:p>
            <a:pPr lvl="1"/>
            <a:r>
              <a:rPr lang="en-US" dirty="0" smtClean="0"/>
              <a:t>13-45 – "</a:t>
            </a:r>
            <a:r>
              <a:rPr lang="en-US" dirty="0" err="1" smtClean="0"/>
              <a:t>Identicality</a:t>
            </a:r>
            <a:r>
              <a:rPr lang="en-US" dirty="0" smtClean="0"/>
              <a:t>" relief for certain EMIR risk mitigation rules</a:t>
            </a:r>
          </a:p>
          <a:p>
            <a:pPr lvl="1"/>
            <a:r>
              <a:rPr lang="en-US" dirty="0" smtClean="0"/>
              <a:t>13-44 – </a:t>
            </a:r>
            <a:r>
              <a:rPr lang="en-US" dirty="0" err="1" smtClean="0"/>
              <a:t>Eurex</a:t>
            </a:r>
            <a:r>
              <a:rPr lang="en-US" dirty="0" smtClean="0"/>
              <a:t> clearing temporary registration relief</a:t>
            </a:r>
          </a:p>
          <a:p>
            <a:pPr lvl="1"/>
            <a:r>
              <a:rPr lang="en-US" dirty="0" smtClean="0"/>
              <a:t>13-43 – </a:t>
            </a:r>
            <a:r>
              <a:rPr lang="en-US" dirty="0" err="1" smtClean="0"/>
              <a:t>LCH</a:t>
            </a:r>
            <a:r>
              <a:rPr lang="en-US" dirty="0" smtClean="0"/>
              <a:t> parallel</a:t>
            </a:r>
          </a:p>
          <a:p>
            <a:pPr lvl="1"/>
            <a:r>
              <a:rPr lang="en-US" dirty="0" smtClean="0"/>
              <a:t>13-46 – Amends foreign board of trade direct access no-action letters</a:t>
            </a:r>
            <a:endParaRPr lang="en-US" dirty="0"/>
          </a:p>
        </p:txBody>
      </p:sp>
    </p:spTree>
  </p:cSld>
  <p:clrMapOvr>
    <a:masterClrMapping/>
  </p:clrMapOvr>
  <p:transition spd="slow"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p:txBody>
          <a:bodyPr/>
          <a:lstStyle/>
          <a:p>
            <a:r>
              <a:rPr lang="en-US" dirty="0" smtClean="0"/>
              <a:t>Europe – 2015?</a:t>
            </a:r>
          </a:p>
          <a:p>
            <a:r>
              <a:rPr lang="en-US" dirty="0" smtClean="0"/>
              <a:t>Substituted compliance – but are substitutes available?</a:t>
            </a:r>
          </a:p>
          <a:p>
            <a:r>
              <a:rPr lang="en-US" dirty="0" smtClean="0"/>
              <a:t>Next?</a:t>
            </a:r>
            <a:endParaRPr lang="en-US" dirty="0"/>
          </a:p>
        </p:txBody>
      </p:sp>
    </p:spTree>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Counterparty Status </a:t>
            </a:r>
            <a:endParaRPr lang="en-US" dirty="0"/>
          </a:p>
        </p:txBody>
      </p:sp>
      <p:sp>
        <p:nvSpPr>
          <p:cNvPr id="3" name="Content Placeholder 2"/>
          <p:cNvSpPr>
            <a:spLocks noGrp="1"/>
          </p:cNvSpPr>
          <p:nvPr>
            <p:ph idx="1"/>
          </p:nvPr>
        </p:nvSpPr>
        <p:spPr/>
        <p:txBody>
          <a:bodyPr>
            <a:normAutofit lnSpcReduction="10000"/>
          </a:bodyPr>
          <a:lstStyle/>
          <a:p>
            <a:r>
              <a:rPr lang="en-US" dirty="0" smtClean="0"/>
              <a:t>U.S. person </a:t>
            </a:r>
          </a:p>
          <a:p>
            <a:r>
              <a:rPr lang="en-US" dirty="0" smtClean="0"/>
              <a:t>Non-U.S. person that is "guaranteed" by a U.S. person</a:t>
            </a:r>
          </a:p>
          <a:p>
            <a:r>
              <a:rPr lang="en-US" dirty="0" smtClean="0"/>
              <a:t>Non-U.S. person that is an "affiliate conduit" of a U.S. person</a:t>
            </a:r>
          </a:p>
          <a:p>
            <a:r>
              <a:rPr lang="en-US" dirty="0" smtClean="0"/>
              <a:t>Non-U.S. person </a:t>
            </a:r>
            <a:r>
              <a:rPr lang="en-US" i="1" dirty="0" smtClean="0"/>
              <a:t>not</a:t>
            </a:r>
            <a:r>
              <a:rPr lang="en-US" dirty="0" smtClean="0"/>
              <a:t> guaranteed by, or affiliate conduit of, a U.S. person</a:t>
            </a:r>
          </a:p>
          <a:p>
            <a:r>
              <a:rPr lang="en-US" dirty="0" smtClean="0"/>
              <a:t>Foreign branch of a U.S. bank that is a SD or </a:t>
            </a:r>
            <a:r>
              <a:rPr lang="en-US" dirty="0" err="1" smtClean="0"/>
              <a:t>MSP</a:t>
            </a:r>
            <a:endParaRPr lang="en-US" dirty="0" smtClean="0"/>
          </a:p>
          <a:p>
            <a:pPr lvl="1"/>
            <a:r>
              <a:rPr lang="en-US" dirty="0" smtClean="0"/>
              <a:t>"Foreign Branch Characteristics" </a:t>
            </a:r>
          </a:p>
          <a:p>
            <a:pPr lvl="1"/>
            <a:r>
              <a:rPr lang="en-US" dirty="0" smtClean="0"/>
              <a:t>Swaps "with a foreign branch"</a:t>
            </a:r>
          </a:p>
          <a:p>
            <a:r>
              <a:rPr lang="en-US" dirty="0" smtClean="0"/>
              <a:t>U.S. branch of a non-U.S. SD or </a:t>
            </a:r>
            <a:r>
              <a:rPr lang="en-US" dirty="0" err="1" smtClean="0"/>
              <a:t>MSP</a:t>
            </a:r>
            <a:r>
              <a:rPr lang="en-US" dirty="0" smtClean="0"/>
              <a:t> (footnote 513)</a:t>
            </a:r>
          </a:p>
        </p:txBody>
      </p:sp>
    </p:spTree>
  </p:cSld>
  <p:clrMapOvr>
    <a:masterClrMapping/>
  </p:clrMapOvr>
  <p:transition spd="slow"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Counterparty Status</a:t>
            </a:r>
            <a:endParaRPr lang="en-US" dirty="0"/>
          </a:p>
        </p:txBody>
      </p:sp>
      <p:sp>
        <p:nvSpPr>
          <p:cNvPr id="3" name="Content Placeholder 2"/>
          <p:cNvSpPr>
            <a:spLocks noGrp="1"/>
          </p:cNvSpPr>
          <p:nvPr>
            <p:ph idx="1"/>
          </p:nvPr>
        </p:nvSpPr>
        <p:spPr/>
        <p:txBody>
          <a:bodyPr/>
          <a:lstStyle/>
          <a:p>
            <a:r>
              <a:rPr lang="en-US" dirty="0" smtClean="0"/>
              <a:t>Reasonable reliance on a counterparty's written representations</a:t>
            </a:r>
          </a:p>
          <a:p>
            <a:r>
              <a:rPr lang="en-US" dirty="0" smtClean="0"/>
              <a:t>For representations included in SD's or </a:t>
            </a:r>
            <a:r>
              <a:rPr lang="en-US" dirty="0" err="1" smtClean="0"/>
              <a:t>MSP's</a:t>
            </a:r>
            <a:r>
              <a:rPr lang="en-US" dirty="0" smtClean="0"/>
              <a:t> relationship documentation, reliance requires an agreement from counterparty to timely update for material changes</a:t>
            </a:r>
          </a:p>
          <a:p>
            <a:r>
              <a:rPr lang="en-US" dirty="0" smtClean="0"/>
              <a:t>ISDA Cross-Border Swaps Representation Letter</a:t>
            </a:r>
          </a:p>
          <a:p>
            <a:r>
              <a:rPr lang="en-US" dirty="0" smtClean="0"/>
              <a:t>ISDA Cross-Border Representation Letter for U.S. Banks</a:t>
            </a:r>
          </a:p>
          <a:p>
            <a:endParaRPr lang="en-US" dirty="0"/>
          </a:p>
        </p:txBody>
      </p:sp>
    </p:spTree>
  </p:cSld>
  <p:clrMapOvr>
    <a:masterClrMapping/>
  </p:clrMapOvr>
  <p:transition spd="slow"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262" y="228599"/>
            <a:ext cx="7989887" cy="1027545"/>
          </a:xfrm>
        </p:spPr>
        <p:txBody>
          <a:bodyPr/>
          <a:lstStyle/>
          <a:p>
            <a:r>
              <a:rPr lang="en-US" dirty="0" smtClean="0"/>
              <a:t>U.S. Person Definition – selected issues</a:t>
            </a:r>
            <a:br>
              <a:rPr lang="en-US" dirty="0" smtClean="0"/>
            </a:br>
            <a:endParaRPr lang="en-US" sz="1800" dirty="0"/>
          </a:p>
        </p:txBody>
      </p:sp>
      <p:sp>
        <p:nvSpPr>
          <p:cNvPr id="3" name="Content Placeholder 2"/>
          <p:cNvSpPr>
            <a:spLocks noGrp="1"/>
          </p:cNvSpPr>
          <p:nvPr>
            <p:ph idx="1"/>
          </p:nvPr>
        </p:nvSpPr>
        <p:spPr>
          <a:xfrm>
            <a:off x="550383" y="1052422"/>
            <a:ext cx="7989887" cy="4520241"/>
          </a:xfrm>
        </p:spPr>
        <p:txBody>
          <a:bodyPr/>
          <a:lstStyle/>
          <a:p>
            <a:r>
              <a:rPr lang="en-US" sz="1600" dirty="0" smtClean="0"/>
              <a:t>Eight (8) enumerated prongs, preceded by "generally to include, but not be limited to –"</a:t>
            </a:r>
          </a:p>
          <a:p>
            <a:r>
              <a:rPr lang="en-US" sz="1600" dirty="0" smtClean="0"/>
              <a:t>A "</a:t>
            </a:r>
            <a:r>
              <a:rPr lang="en-US" sz="1600" u="sng" dirty="0" smtClean="0"/>
              <a:t>legal entity</a:t>
            </a:r>
            <a:r>
              <a:rPr lang="en-US" sz="1600" dirty="0" smtClean="0"/>
              <a:t>" (e.g., corporation, partnership, limited liability company, fund  …  or any similar form of enterprise) that (A) is organized or incorporated under US law or (B) has its </a:t>
            </a:r>
            <a:r>
              <a:rPr lang="en-US" sz="1600" u="sng" dirty="0" smtClean="0"/>
              <a:t>principal place of business</a:t>
            </a:r>
            <a:r>
              <a:rPr lang="en-US" sz="1600" dirty="0" smtClean="0"/>
              <a:t> in the United States. </a:t>
            </a:r>
          </a:p>
          <a:p>
            <a:pPr lvl="1"/>
            <a:r>
              <a:rPr lang="en-US" sz="1600" dirty="0" smtClean="0"/>
              <a:t>Principal place of business – "nerve center"; where the high level officers direct, control and coordinate the entity's activities</a:t>
            </a:r>
          </a:p>
          <a:p>
            <a:pPr lvl="1"/>
            <a:r>
              <a:rPr lang="en-US" sz="1600" dirty="0" smtClean="0"/>
              <a:t>PPB prong was not applicable to funds and other collective investment vehicles before October 9, 2013 </a:t>
            </a:r>
          </a:p>
          <a:p>
            <a:pPr lvl="1"/>
            <a:r>
              <a:rPr lang="en-US" sz="1600" dirty="0" smtClean="0"/>
              <a:t>For collective investment vehicles -- location of senior personnel responsible for formation/promotion or implementation of investment strategy, depending on facts and circumstances. </a:t>
            </a:r>
          </a:p>
          <a:p>
            <a:pPr lvl="1"/>
            <a:r>
              <a:rPr lang="en-US" sz="1600" dirty="0" smtClean="0"/>
              <a:t>  "The Commission generally believes that [a non-U.S.] person would not come within the 'U.S. person' interpretation solely because it retains an asset management firm located in the United States …."  See 78 FR 45312   </a:t>
            </a:r>
          </a:p>
          <a:p>
            <a:pPr lvl="1"/>
            <a:endParaRPr lang="en-US" sz="1600" dirty="0" smtClean="0"/>
          </a:p>
          <a:p>
            <a:pPr lvl="1"/>
            <a:endParaRPr lang="en-US" sz="1300" dirty="0" smtClean="0"/>
          </a:p>
          <a:p>
            <a:pPr lvl="1"/>
            <a:endParaRPr lang="en-US" sz="1300" dirty="0" smtClean="0"/>
          </a:p>
          <a:p>
            <a:pPr lvl="1"/>
            <a:endParaRPr lang="en-US" sz="1300" dirty="0" smtClean="0"/>
          </a:p>
          <a:p>
            <a:pPr lvl="1"/>
            <a:endParaRPr lang="en-US" sz="1300" dirty="0" smtClean="0"/>
          </a:p>
          <a:p>
            <a:pPr lvl="1">
              <a:buNone/>
            </a:pPr>
            <a:endParaRPr lang="en-US" sz="1300" dirty="0" smtClean="0"/>
          </a:p>
        </p:txBody>
      </p:sp>
    </p:spTree>
  </p:cSld>
  <p:clrMapOvr>
    <a:masterClrMapping/>
  </p:clrMapOvr>
  <p:transition spd="slow"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262" y="228599"/>
            <a:ext cx="7989887" cy="1027545"/>
          </a:xfrm>
        </p:spPr>
        <p:txBody>
          <a:bodyPr/>
          <a:lstStyle/>
          <a:p>
            <a:r>
              <a:rPr lang="en-US" dirty="0" smtClean="0"/>
              <a:t>U.S. Person Definition – selected issues (cont.)</a:t>
            </a:r>
            <a:br>
              <a:rPr lang="en-US" dirty="0" smtClean="0"/>
            </a:br>
            <a:endParaRPr lang="en-US" sz="1800" dirty="0"/>
          </a:p>
        </p:txBody>
      </p:sp>
      <p:sp>
        <p:nvSpPr>
          <p:cNvPr id="3" name="Content Placeholder 2"/>
          <p:cNvSpPr>
            <a:spLocks noGrp="1"/>
          </p:cNvSpPr>
          <p:nvPr>
            <p:ph idx="1"/>
          </p:nvPr>
        </p:nvSpPr>
        <p:spPr>
          <a:xfrm>
            <a:off x="550383" y="935574"/>
            <a:ext cx="7989887" cy="4963371"/>
          </a:xfrm>
        </p:spPr>
        <p:txBody>
          <a:bodyPr>
            <a:normAutofit lnSpcReduction="10000"/>
          </a:bodyPr>
          <a:lstStyle/>
          <a:p>
            <a:r>
              <a:rPr lang="en-US" sz="1700" dirty="0" smtClean="0"/>
              <a:t>Any commodity pool, pooled account, investment fund, or other </a:t>
            </a:r>
            <a:r>
              <a:rPr lang="en-US" sz="1700" u="sng" dirty="0" smtClean="0"/>
              <a:t>collective investment vehicle </a:t>
            </a:r>
            <a:r>
              <a:rPr lang="en-US" sz="1700" dirty="0" smtClean="0"/>
              <a:t>not described in the "legal entity" prong (see previous slide) that is </a:t>
            </a:r>
            <a:r>
              <a:rPr lang="en-US" sz="1700" u="sng" dirty="0" smtClean="0"/>
              <a:t>majority-owned</a:t>
            </a:r>
            <a:r>
              <a:rPr lang="en-US" sz="1700" dirty="0" smtClean="0"/>
              <a:t> by one or more US persons, </a:t>
            </a:r>
            <a:r>
              <a:rPr lang="en-US" sz="1700" u="sng" dirty="0" smtClean="0"/>
              <a:t>unless it is publicly offered only to non-U.S. persons</a:t>
            </a:r>
            <a:r>
              <a:rPr lang="en-US" sz="1700" dirty="0" smtClean="0"/>
              <a:t> and not offered to U.S. persons</a:t>
            </a:r>
          </a:p>
          <a:p>
            <a:pPr>
              <a:buNone/>
            </a:pPr>
            <a:r>
              <a:rPr lang="en-US" sz="1700" dirty="0" smtClean="0"/>
              <a:t>			Majority ownership test (See 78 FR 45313) </a:t>
            </a:r>
          </a:p>
          <a:p>
            <a:pPr lvl="1"/>
            <a:r>
              <a:rPr lang="en-US" sz="1300" dirty="0" smtClean="0"/>
              <a:t>Majority-ownership is determined by counting direct beneficial owners and "looking-through" the beneficial ownership of any entities controlled by or under common control with the collective investment vehicle.</a:t>
            </a:r>
          </a:p>
          <a:p>
            <a:pPr lvl="1"/>
            <a:r>
              <a:rPr lang="en-US" sz="1300" dirty="0" smtClean="0"/>
              <a:t>May rely on representations of an unrelated investor entity unless the investee vehicle has reason to believe the investor was formed or is operated principally for the purpose of avoiding looking through to the ultimate beneficial owners</a:t>
            </a:r>
          </a:p>
          <a:p>
            <a:pPr lvl="1"/>
            <a:r>
              <a:rPr lang="en-US" sz="1300" dirty="0" smtClean="0"/>
              <a:t>Reasonable due diligence, along the lines of the verifications conducted for other regulatory requirements.</a:t>
            </a:r>
          </a:p>
          <a:p>
            <a:pPr>
              <a:buNone/>
            </a:pPr>
            <a:r>
              <a:rPr lang="en-US" sz="1700" dirty="0" smtClean="0"/>
              <a:t>			"Publicly offered"</a:t>
            </a:r>
          </a:p>
          <a:p>
            <a:pPr marL="280988" lvl="1" indent="-280988">
              <a:buFont typeface="Wingdings" pitchFamily="2" charset="2"/>
              <a:buChar char="Ø"/>
            </a:pPr>
            <a:r>
              <a:rPr lang="en-US" sz="1700" dirty="0" smtClean="0"/>
              <a:t>Exception is intended to address comments that ownership verification would be particularly difficult for publicly offered vehicles</a:t>
            </a:r>
          </a:p>
          <a:p>
            <a:pPr marL="280988" lvl="1" indent="-280988">
              <a:buFont typeface="Wingdings" pitchFamily="2" charset="2"/>
              <a:buChar char="Ø"/>
            </a:pPr>
            <a:r>
              <a:rPr lang="en-US" sz="1700" dirty="0" smtClean="0"/>
              <a:t>"Publicly offered" is not defined, but the publicly-offered vehicle "could be a </a:t>
            </a:r>
            <a:r>
              <a:rPr lang="en-US" sz="1700" dirty="0" err="1" smtClean="0"/>
              <a:t>UCITs</a:t>
            </a:r>
            <a:r>
              <a:rPr lang="en-US" sz="1700" dirty="0" smtClean="0"/>
              <a:t>". 78 FR 45314, fn 224 </a:t>
            </a:r>
          </a:p>
          <a:p>
            <a:pPr>
              <a:buNone/>
            </a:pPr>
            <a:endParaRPr lang="en-US" sz="1700" dirty="0" smtClean="0"/>
          </a:p>
          <a:p>
            <a:pPr>
              <a:buNone/>
            </a:pPr>
            <a:endParaRPr lang="en-US" sz="1700" dirty="0" smtClean="0"/>
          </a:p>
          <a:p>
            <a:pPr>
              <a:buNone/>
            </a:pPr>
            <a:endParaRPr lang="en-US" sz="1700" dirty="0" smtClean="0"/>
          </a:p>
          <a:p>
            <a:endParaRPr lang="en-US" sz="1800" dirty="0" smtClean="0"/>
          </a:p>
          <a:p>
            <a:pPr lvl="1"/>
            <a:endParaRPr lang="en-US" sz="1800" dirty="0" smtClean="0"/>
          </a:p>
          <a:p>
            <a:endParaRPr lang="en-US" sz="1800" dirty="0" smtClean="0"/>
          </a:p>
          <a:p>
            <a:pPr lvl="1"/>
            <a:endParaRPr lang="en-US" sz="1600" dirty="0" smtClean="0"/>
          </a:p>
          <a:p>
            <a:pPr lvl="1"/>
            <a:endParaRPr lang="en-US" sz="1600" dirty="0" smtClean="0"/>
          </a:p>
          <a:p>
            <a:endParaRPr lang="en-US" sz="2000" dirty="0"/>
          </a:p>
        </p:txBody>
      </p:sp>
    </p:spTree>
  </p:cSld>
  <p:clrMapOvr>
    <a:masterClrMapping/>
  </p:clrMapOvr>
  <p:transition spd="slow"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Person Definition – selected issues (cont.)</a:t>
            </a:r>
            <a:endParaRPr lang="en-US" dirty="0"/>
          </a:p>
        </p:txBody>
      </p:sp>
      <p:sp>
        <p:nvSpPr>
          <p:cNvPr id="3" name="Content Placeholder 2"/>
          <p:cNvSpPr>
            <a:spLocks noGrp="1"/>
          </p:cNvSpPr>
          <p:nvPr>
            <p:ph idx="1"/>
          </p:nvPr>
        </p:nvSpPr>
        <p:spPr/>
        <p:txBody>
          <a:bodyPr/>
          <a:lstStyle/>
          <a:p>
            <a:r>
              <a:rPr lang="en-US" dirty="0" smtClean="0"/>
              <a:t>Legal entity (other than LLC, LLP or similar entity where all of the owners have limited liability) that is directly or indirectly majority-owned by U.S. persons and in which such person(s) bear(s) unlimited responsibility for the obligations and liabilities of the legal entity</a:t>
            </a:r>
          </a:p>
          <a:p>
            <a:r>
              <a:rPr lang="en-US" dirty="0" smtClean="0"/>
              <a:t>Other prongs: natural persons, estates of decedents, pension plans, trusts, individual or joint accounts </a:t>
            </a:r>
            <a:endParaRPr lang="en-US" dirty="0"/>
          </a:p>
        </p:txBody>
      </p:sp>
    </p:spTree>
  </p:cSld>
  <p:clrMapOvr>
    <a:masterClrMapping/>
  </p:clrMapOvr>
  <p:transition spd="slow"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Non-U.S. Persons Guaranteed by a U.S. Person</a:t>
            </a:r>
            <a:endParaRPr lang="en-US" dirty="0"/>
          </a:p>
        </p:txBody>
      </p:sp>
      <p:sp>
        <p:nvSpPr>
          <p:cNvPr id="3" name="Content Placeholder 2"/>
          <p:cNvSpPr>
            <a:spLocks noGrp="1"/>
          </p:cNvSpPr>
          <p:nvPr>
            <p:ph idx="1"/>
          </p:nvPr>
        </p:nvSpPr>
        <p:spPr/>
        <p:txBody>
          <a:bodyPr/>
          <a:lstStyle/>
          <a:p>
            <a:r>
              <a:rPr lang="en-US" dirty="0" smtClean="0"/>
              <a:t>"Guarantee" – not only traditional guarantees of payment, but also other formal arrangements that, in view of all facts and circumstances, support the non-U.S. person's ability to pay or perform its swap obligations</a:t>
            </a:r>
          </a:p>
          <a:p>
            <a:r>
              <a:rPr lang="en-US" dirty="0" smtClean="0"/>
              <a:t>Compare to "collateral promise" approach that appeared in final "swap" definition rule </a:t>
            </a:r>
          </a:p>
          <a:p>
            <a:pPr>
              <a:buNone/>
            </a:pPr>
            <a:endParaRPr lang="en-US" dirty="0"/>
          </a:p>
        </p:txBody>
      </p:sp>
    </p:spTree>
  </p:cSld>
  <p:clrMapOvr>
    <a:masterClrMapping/>
  </p:clrMapOvr>
  <p:transition spd="slow"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Affiliate conduit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Majority-owned, directly or indirectly, by a U.S. person </a:t>
            </a:r>
          </a:p>
          <a:p>
            <a:r>
              <a:rPr lang="en-US" dirty="0" smtClean="0"/>
              <a:t>Controls, is controlled by, or is under common control with the U.S. person</a:t>
            </a:r>
          </a:p>
          <a:p>
            <a:r>
              <a:rPr lang="en-US" dirty="0" smtClean="0"/>
              <a:t>In the regular course of business, engages in swaps with non-U.S. third party(</a:t>
            </a:r>
            <a:r>
              <a:rPr lang="en-US" dirty="0" err="1" smtClean="0"/>
              <a:t>ies</a:t>
            </a:r>
            <a:r>
              <a:rPr lang="en-US" dirty="0" smtClean="0"/>
              <a:t>) for the purpose of hedging or mitigating risks faced by, or to take positions on behalf of, its U.S. affiliate(s), and enters into offsetting swaps or other arrangements with such U.S. affiliate(s) in order to transfer the risks and benefits of such swaps with third-party(</a:t>
            </a:r>
            <a:r>
              <a:rPr lang="en-US" dirty="0" err="1" smtClean="0"/>
              <a:t>ies</a:t>
            </a:r>
            <a:r>
              <a:rPr lang="en-US" dirty="0" smtClean="0"/>
              <a:t>) to its U.S. affiliates</a:t>
            </a:r>
          </a:p>
          <a:p>
            <a:r>
              <a:rPr lang="en-US" dirty="0" smtClean="0"/>
              <a:t>Financial results of the non-U.S. person are included in the consolidated financial statements of the U.S. person.</a:t>
            </a:r>
          </a:p>
          <a:p>
            <a:r>
              <a:rPr lang="en-US" dirty="0" smtClean="0"/>
              <a:t>Other facts and circumstances also may be relevant.</a:t>
            </a:r>
            <a:endParaRPr lang="en-US" dirty="0"/>
          </a:p>
        </p:txBody>
      </p:sp>
    </p:spTree>
  </p:cSld>
  <p:clrMapOvr>
    <a:masterClrMapping/>
  </p:clrMapOvr>
  <p:transition spd="slow" advClick="0"/>
</p:sld>
</file>

<file path=ppt/theme/theme1.xml><?xml version="1.0" encoding="utf-8"?>
<a:theme xmlns:a="http://schemas.openxmlformats.org/drawingml/2006/main" name="Blank">
  <a:themeElements>
    <a:clrScheme name="Blue Block">
      <a:dk1>
        <a:srgbClr val="414042"/>
      </a:dk1>
      <a:lt1>
        <a:srgbClr val="FFFFFF"/>
      </a:lt1>
      <a:dk2>
        <a:srgbClr val="005A8C"/>
      </a:dk2>
      <a:lt2>
        <a:srgbClr val="C9CAC8"/>
      </a:lt2>
      <a:accent1>
        <a:srgbClr val="005A8C"/>
      </a:accent1>
      <a:accent2>
        <a:srgbClr val="CE8E00"/>
      </a:accent2>
      <a:accent3>
        <a:srgbClr val="008998"/>
      </a:accent3>
      <a:accent4>
        <a:srgbClr val="D2492A"/>
      </a:accent4>
      <a:accent5>
        <a:srgbClr val="614D7D"/>
      </a:accent5>
      <a:accent6>
        <a:srgbClr val="5A8E22"/>
      </a:accent6>
      <a:hlink>
        <a:srgbClr val="263F6A"/>
      </a:hlink>
      <a:folHlink>
        <a:srgbClr val="00B0F0"/>
      </a:folHlink>
    </a:clrScheme>
    <a:fontScheme name="Blue Block">
      <a:majorFont>
        <a:latin typeface="Georgia"/>
        <a:ea typeface="Georgia"/>
        <a:cs typeface="Georgia"/>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Calibri"/>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7457</TotalTime>
  <Words>1525</Words>
  <Application>Microsoft Office PowerPoint</Application>
  <PresentationFormat>On-screen Show (4:3)</PresentationFormat>
  <Paragraphs>146</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Blank</vt:lpstr>
      <vt:lpstr>Document</vt:lpstr>
      <vt:lpstr>PowerPoint Presentation</vt:lpstr>
      <vt:lpstr>Extraterritoriality of Dodd-Frank Swaps Provisions</vt:lpstr>
      <vt:lpstr>Counterparty Status </vt:lpstr>
      <vt:lpstr>Establishing Counterparty Status</vt:lpstr>
      <vt:lpstr>U.S. Person Definition – selected issues </vt:lpstr>
      <vt:lpstr>U.S. Person Definition – selected issues (cont.) </vt:lpstr>
      <vt:lpstr>U.S. Person Definition – selected issues (cont.)</vt:lpstr>
      <vt:lpstr>Non-U.S. Persons Guaranteed by a U.S. Person</vt:lpstr>
      <vt:lpstr>Affiliate conduit</vt:lpstr>
      <vt:lpstr>Swap Dealer De Minimis Calculation</vt:lpstr>
      <vt:lpstr>Extraterritorial application to CFTC requirements to SDs and MSPs</vt:lpstr>
      <vt:lpstr>PowerPoint Presentation</vt:lpstr>
      <vt:lpstr>PowerPoint Presentation</vt:lpstr>
      <vt:lpstr>Substituted Compliance</vt:lpstr>
      <vt:lpstr>Substituted Compliance (cont.) </vt:lpstr>
      <vt:lpstr>Substituted Compliance (cont.)</vt:lpstr>
      <vt:lpstr>Exemptive Order</vt:lpstr>
      <vt:lpstr>Exemptive Order (cont.)</vt:lpstr>
      <vt:lpstr>Common Path Forward</vt:lpstr>
      <vt:lpstr>Common Path Forward (cont.)</vt:lpstr>
      <vt:lpstr>Common Path Forward (cont.)</vt:lpstr>
      <vt:lpstr>Common Path Forward (cont.)</vt:lpstr>
      <vt:lpstr>Common Path Forward (cont.)</vt:lpstr>
      <vt:lpstr>Status?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OTC Derivatives Clearing</dc:title>
  <dc:creator>Marisa Irurre Bauer</dc:creator>
  <cp:lastModifiedBy>Windows User</cp:lastModifiedBy>
  <cp:revision>557</cp:revision>
  <dcterms:modified xsi:type="dcterms:W3CDTF">2013-10-08T02:12:00Z</dcterms:modified>
</cp:coreProperties>
</file>