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5"/>
  </p:notesMasterIdLst>
  <p:sldIdLst>
    <p:sldId id="271" r:id="rId3"/>
    <p:sldId id="278" r:id="rId4"/>
    <p:sldId id="276" r:id="rId5"/>
    <p:sldId id="277" r:id="rId6"/>
    <p:sldId id="257" r:id="rId7"/>
    <p:sldId id="272" r:id="rId8"/>
    <p:sldId id="273" r:id="rId9"/>
    <p:sldId id="274" r:id="rId10"/>
    <p:sldId id="275" r:id="rId11"/>
    <p:sldId id="279" r:id="rId12"/>
    <p:sldId id="280" r:id="rId13"/>
    <p:sldId id="281" r:id="rId14"/>
  </p:sldIdLst>
  <p:sldSz cx="12192000" cy="6858000"/>
  <p:notesSz cx="7053263" cy="9356725"/>
  <p:defaultTextStyle>
    <a:defPPr>
      <a:defRPr lang="en-US"/>
    </a:defPPr>
    <a:lvl1pPr marL="0" algn="l" defTabSz="914342" rtl="0" eaLnBrk="1" latinLnBrk="0" hangingPunct="1">
      <a:defRPr sz="1800" kern="1200">
        <a:solidFill>
          <a:schemeClr val="tx1"/>
        </a:solidFill>
        <a:latin typeface="+mn-lt"/>
        <a:ea typeface="+mn-ea"/>
        <a:cs typeface="+mn-cs"/>
      </a:defRPr>
    </a:lvl1pPr>
    <a:lvl2pPr marL="457170"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2" algn="l" defTabSz="914342" rtl="0" eaLnBrk="1" latinLnBrk="0" hangingPunct="1">
      <a:defRPr sz="1800" kern="1200">
        <a:solidFill>
          <a:schemeClr val="tx1"/>
        </a:solidFill>
        <a:latin typeface="+mn-lt"/>
        <a:ea typeface="+mn-ea"/>
        <a:cs typeface="+mn-cs"/>
      </a:defRPr>
    </a:lvl4pPr>
    <a:lvl5pPr marL="1828684" algn="l" defTabSz="914342" rtl="0" eaLnBrk="1" latinLnBrk="0" hangingPunct="1">
      <a:defRPr sz="1800" kern="1200">
        <a:solidFill>
          <a:schemeClr val="tx1"/>
        </a:solidFill>
        <a:latin typeface="+mn-lt"/>
        <a:ea typeface="+mn-ea"/>
        <a:cs typeface="+mn-cs"/>
      </a:defRPr>
    </a:lvl5pPr>
    <a:lvl6pPr marL="2285854"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992" autoAdjust="0"/>
    <p:restoredTop sz="94660"/>
  </p:normalViewPr>
  <p:slideViewPr>
    <p:cSldViewPr snapToGrid="0">
      <p:cViewPr varScale="1">
        <p:scale>
          <a:sx n="112" d="100"/>
          <a:sy n="112" d="100"/>
        </p:scale>
        <p:origin x="498"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200" cy="467998"/>
          </a:xfrm>
          <a:prstGeom prst="rect">
            <a:avLst/>
          </a:prstGeom>
        </p:spPr>
        <p:txBody>
          <a:bodyPr vert="horz" lIns="92690" tIns="46346" rIns="92690" bIns="46346" rtlCol="0"/>
          <a:lstStyle>
            <a:lvl1pPr algn="l">
              <a:defRPr sz="1200"/>
            </a:lvl1pPr>
          </a:lstStyle>
          <a:p>
            <a:endParaRPr lang="en-US" dirty="0"/>
          </a:p>
        </p:txBody>
      </p:sp>
      <p:sp>
        <p:nvSpPr>
          <p:cNvPr id="3" name="Date Placeholder 2"/>
          <p:cNvSpPr>
            <a:spLocks noGrp="1"/>
          </p:cNvSpPr>
          <p:nvPr>
            <p:ph type="dt" idx="1"/>
          </p:nvPr>
        </p:nvSpPr>
        <p:spPr>
          <a:xfrm>
            <a:off x="3995453" y="0"/>
            <a:ext cx="3056200" cy="467998"/>
          </a:xfrm>
          <a:prstGeom prst="rect">
            <a:avLst/>
          </a:prstGeom>
        </p:spPr>
        <p:txBody>
          <a:bodyPr vert="horz" lIns="92690" tIns="46346" rIns="92690" bIns="46346" rtlCol="0"/>
          <a:lstStyle>
            <a:lvl1pPr algn="r">
              <a:defRPr sz="1200"/>
            </a:lvl1pPr>
          </a:lstStyle>
          <a:p>
            <a:fld id="{1FC11344-AF22-4970-A55F-A5BF7B61F059}" type="datetimeFigureOut">
              <a:rPr lang="en-US" smtClean="0"/>
              <a:t>10/2/2017</a:t>
            </a:fld>
            <a:endParaRPr lang="en-US" dirty="0"/>
          </a:p>
        </p:txBody>
      </p:sp>
      <p:sp>
        <p:nvSpPr>
          <p:cNvPr id="4" name="Slide Image Placeholder 3"/>
          <p:cNvSpPr>
            <a:spLocks noGrp="1" noRot="1" noChangeAspect="1"/>
          </p:cNvSpPr>
          <p:nvPr>
            <p:ph type="sldImg" idx="2"/>
          </p:nvPr>
        </p:nvSpPr>
        <p:spPr>
          <a:xfrm>
            <a:off x="409575" y="701675"/>
            <a:ext cx="6234113" cy="3508375"/>
          </a:xfrm>
          <a:prstGeom prst="rect">
            <a:avLst/>
          </a:prstGeom>
          <a:noFill/>
          <a:ln w="12700">
            <a:solidFill>
              <a:prstClr val="black"/>
            </a:solidFill>
          </a:ln>
        </p:spPr>
        <p:txBody>
          <a:bodyPr vert="horz" lIns="92690" tIns="46346" rIns="92690" bIns="46346" rtlCol="0" anchor="ctr"/>
          <a:lstStyle/>
          <a:p>
            <a:endParaRPr lang="en-US" dirty="0"/>
          </a:p>
        </p:txBody>
      </p:sp>
      <p:sp>
        <p:nvSpPr>
          <p:cNvPr id="5" name="Notes Placeholder 4"/>
          <p:cNvSpPr>
            <a:spLocks noGrp="1"/>
          </p:cNvSpPr>
          <p:nvPr>
            <p:ph type="body" sz="quarter" idx="3"/>
          </p:nvPr>
        </p:nvSpPr>
        <p:spPr>
          <a:xfrm>
            <a:off x="705649" y="4445170"/>
            <a:ext cx="5641966" cy="4210365"/>
          </a:xfrm>
          <a:prstGeom prst="rect">
            <a:avLst/>
          </a:prstGeom>
        </p:spPr>
        <p:txBody>
          <a:bodyPr vert="horz" lIns="92690" tIns="46346" rIns="92690" bIns="463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87120"/>
            <a:ext cx="3056200" cy="467998"/>
          </a:xfrm>
          <a:prstGeom prst="rect">
            <a:avLst/>
          </a:prstGeom>
        </p:spPr>
        <p:txBody>
          <a:bodyPr vert="horz" lIns="92690" tIns="46346" rIns="92690" bIns="463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453" y="8887120"/>
            <a:ext cx="3056200" cy="467998"/>
          </a:xfrm>
          <a:prstGeom prst="rect">
            <a:avLst/>
          </a:prstGeom>
        </p:spPr>
        <p:txBody>
          <a:bodyPr vert="horz" lIns="92690" tIns="46346" rIns="92690" bIns="46346" rtlCol="0" anchor="b"/>
          <a:lstStyle>
            <a:lvl1pPr algn="r">
              <a:defRPr sz="1200"/>
            </a:lvl1pPr>
          </a:lstStyle>
          <a:p>
            <a:fld id="{0EB0D870-7AA1-43A1-9787-5A409F554150}" type="slidenum">
              <a:rPr lang="en-US" smtClean="0"/>
              <a:t>‹#›</a:t>
            </a:fld>
            <a:endParaRPr lang="en-US" dirty="0"/>
          </a:p>
        </p:txBody>
      </p:sp>
    </p:spTree>
    <p:extLst>
      <p:ext uri="{BB962C8B-B14F-4D97-AF65-F5344CB8AC3E}">
        <p14:creationId xmlns:p14="http://schemas.microsoft.com/office/powerpoint/2010/main" val="4281660181"/>
      </p:ext>
    </p:extLst>
  </p:cSld>
  <p:clrMap bg1="lt1" tx1="dk1" bg2="lt2" tx2="dk2" accent1="accent1" accent2="accent2" accent3="accent3" accent4="accent4" accent5="accent5" accent6="accent6" hlink="hlink" folHlink="folHlink"/>
  <p:notesStyle>
    <a:lvl1pPr marL="0" algn="l" defTabSz="914342" rtl="0" eaLnBrk="1" latinLnBrk="0" hangingPunct="1">
      <a:defRPr sz="1200" kern="1200">
        <a:solidFill>
          <a:schemeClr val="tx1"/>
        </a:solidFill>
        <a:latin typeface="+mn-lt"/>
        <a:ea typeface="+mn-ea"/>
        <a:cs typeface="+mn-cs"/>
      </a:defRPr>
    </a:lvl1pPr>
    <a:lvl2pPr marL="457170" algn="l" defTabSz="914342" rtl="0" eaLnBrk="1" latinLnBrk="0" hangingPunct="1">
      <a:defRPr sz="1200" kern="1200">
        <a:solidFill>
          <a:schemeClr val="tx1"/>
        </a:solidFill>
        <a:latin typeface="+mn-lt"/>
        <a:ea typeface="+mn-ea"/>
        <a:cs typeface="+mn-cs"/>
      </a:defRPr>
    </a:lvl2pPr>
    <a:lvl3pPr marL="914342" algn="l" defTabSz="914342" rtl="0" eaLnBrk="1" latinLnBrk="0" hangingPunct="1">
      <a:defRPr sz="1200" kern="1200">
        <a:solidFill>
          <a:schemeClr val="tx1"/>
        </a:solidFill>
        <a:latin typeface="+mn-lt"/>
        <a:ea typeface="+mn-ea"/>
        <a:cs typeface="+mn-cs"/>
      </a:defRPr>
    </a:lvl3pPr>
    <a:lvl4pPr marL="1371512" algn="l" defTabSz="914342" rtl="0" eaLnBrk="1" latinLnBrk="0" hangingPunct="1">
      <a:defRPr sz="1200" kern="1200">
        <a:solidFill>
          <a:schemeClr val="tx1"/>
        </a:solidFill>
        <a:latin typeface="+mn-lt"/>
        <a:ea typeface="+mn-ea"/>
        <a:cs typeface="+mn-cs"/>
      </a:defRPr>
    </a:lvl4pPr>
    <a:lvl5pPr marL="1828684" algn="l" defTabSz="914342" rtl="0" eaLnBrk="1" latinLnBrk="0" hangingPunct="1">
      <a:defRPr sz="1200" kern="1200">
        <a:solidFill>
          <a:schemeClr val="tx1"/>
        </a:solidFill>
        <a:latin typeface="+mn-lt"/>
        <a:ea typeface="+mn-ea"/>
        <a:cs typeface="+mn-cs"/>
      </a:defRPr>
    </a:lvl5pPr>
    <a:lvl6pPr marL="2285854" algn="l" defTabSz="914342" rtl="0" eaLnBrk="1" latinLnBrk="0" hangingPunct="1">
      <a:defRPr sz="1200" kern="1200">
        <a:solidFill>
          <a:schemeClr val="tx1"/>
        </a:solidFill>
        <a:latin typeface="+mn-lt"/>
        <a:ea typeface="+mn-ea"/>
        <a:cs typeface="+mn-cs"/>
      </a:defRPr>
    </a:lvl6pPr>
    <a:lvl7pPr marL="2743024" algn="l" defTabSz="914342" rtl="0" eaLnBrk="1" latinLnBrk="0" hangingPunct="1">
      <a:defRPr sz="1200" kern="1200">
        <a:solidFill>
          <a:schemeClr val="tx1"/>
        </a:solidFill>
        <a:latin typeface="+mn-lt"/>
        <a:ea typeface="+mn-ea"/>
        <a:cs typeface="+mn-cs"/>
      </a:defRPr>
    </a:lvl7pPr>
    <a:lvl8pPr marL="3200195" algn="l" defTabSz="914342" rtl="0" eaLnBrk="1" latinLnBrk="0" hangingPunct="1">
      <a:defRPr sz="1200" kern="1200">
        <a:solidFill>
          <a:schemeClr val="tx1"/>
        </a:solidFill>
        <a:latin typeface="+mn-lt"/>
        <a:ea typeface="+mn-ea"/>
        <a:cs typeface="+mn-cs"/>
      </a:defRPr>
    </a:lvl8pPr>
    <a:lvl9pPr marL="3657366" algn="l" defTabSz="914342"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7"/>
            <a:ext cx="9144000" cy="2387601"/>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9"/>
            <a:ext cx="9144000" cy="1655762"/>
          </a:xfrm>
        </p:spPr>
        <p:txBody>
          <a:bodyPr/>
          <a:lstStyle>
            <a:lvl1pPr marL="0" indent="0" algn="ctr">
              <a:buNone/>
              <a:defRPr sz="2400"/>
            </a:lvl1pPr>
            <a:lvl2pPr marL="457170" indent="0" algn="ctr">
              <a:buNone/>
              <a:defRPr sz="1900"/>
            </a:lvl2pPr>
            <a:lvl3pPr marL="914342" indent="0" algn="ctr">
              <a:buNone/>
              <a:defRPr sz="1800"/>
            </a:lvl3pPr>
            <a:lvl4pPr marL="1371512" indent="0" algn="ctr">
              <a:buNone/>
              <a:defRPr sz="1600"/>
            </a:lvl4pPr>
            <a:lvl5pPr marL="1828684" indent="0" algn="ctr">
              <a:buNone/>
              <a:defRPr sz="1600"/>
            </a:lvl5pPr>
            <a:lvl6pPr marL="2285854" indent="0" algn="ctr">
              <a:buNone/>
              <a:defRPr sz="1600"/>
            </a:lvl6pPr>
            <a:lvl7pPr marL="2743024" indent="0" algn="ctr">
              <a:buNone/>
              <a:defRPr sz="1600"/>
            </a:lvl7pPr>
            <a:lvl8pPr marL="3200195" indent="0" algn="ctr">
              <a:buNone/>
              <a:defRPr sz="1600"/>
            </a:lvl8pPr>
            <a:lvl9pPr marL="3657366"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0BE2CC-E1CE-4E6F-AE4B-39FA6A18C8F0}"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610600" y="6393929"/>
            <a:ext cx="2743200" cy="365124"/>
          </a:xfrm>
        </p:spPr>
        <p:txBody>
          <a:bodyPr/>
          <a:lstStyle/>
          <a:p>
            <a:fld id="{F01FA664-D0D0-47A9-8280-C4449130F463}" type="slidenum">
              <a:rPr lang="en-US" smtClean="0"/>
              <a:pPr/>
              <a:t>‹#›</a:t>
            </a:fld>
            <a:endParaRPr lang="en-US" dirty="0"/>
          </a:p>
        </p:txBody>
      </p:sp>
    </p:spTree>
    <p:extLst>
      <p:ext uri="{BB962C8B-B14F-4D97-AF65-F5344CB8AC3E}">
        <p14:creationId xmlns:p14="http://schemas.microsoft.com/office/powerpoint/2010/main" val="1350762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5DFB07-FBFB-48B4-9664-5C06BF6792E0}"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64001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1F904-2A4E-45F5-8980-50CD758EA225}"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626705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4"/>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70" indent="0" algn="ctr">
              <a:buNone/>
              <a:defRPr>
                <a:solidFill>
                  <a:schemeClr val="tx1">
                    <a:tint val="75000"/>
                  </a:schemeClr>
                </a:solidFill>
              </a:defRPr>
            </a:lvl2pPr>
            <a:lvl3pPr marL="914342" indent="0" algn="ctr">
              <a:buNone/>
              <a:defRPr>
                <a:solidFill>
                  <a:schemeClr val="tx1">
                    <a:tint val="75000"/>
                  </a:schemeClr>
                </a:solidFill>
              </a:defRPr>
            </a:lvl3pPr>
            <a:lvl4pPr marL="1371512" indent="0" algn="ctr">
              <a:buNone/>
              <a:defRPr>
                <a:solidFill>
                  <a:schemeClr val="tx1">
                    <a:tint val="75000"/>
                  </a:schemeClr>
                </a:solidFill>
              </a:defRPr>
            </a:lvl4pPr>
            <a:lvl5pPr marL="1828684" indent="0" algn="ctr">
              <a:buNone/>
              <a:defRPr>
                <a:solidFill>
                  <a:schemeClr val="tx1">
                    <a:tint val="75000"/>
                  </a:schemeClr>
                </a:solidFill>
              </a:defRPr>
            </a:lvl5pPr>
            <a:lvl6pPr marL="2285854" indent="0" algn="ctr">
              <a:buNone/>
              <a:defRPr>
                <a:solidFill>
                  <a:schemeClr val="tx1">
                    <a:tint val="75000"/>
                  </a:schemeClr>
                </a:solidFill>
              </a:defRPr>
            </a:lvl6pPr>
            <a:lvl7pPr marL="2743024" indent="0" algn="ctr">
              <a:buNone/>
              <a:defRPr>
                <a:solidFill>
                  <a:schemeClr val="tx1">
                    <a:tint val="75000"/>
                  </a:schemeClr>
                </a:solidFill>
              </a:defRPr>
            </a:lvl7pPr>
            <a:lvl8pPr marL="3200195" indent="0" algn="ctr">
              <a:buNone/>
              <a:defRPr>
                <a:solidFill>
                  <a:schemeClr val="tx1">
                    <a:tint val="75000"/>
                  </a:schemeClr>
                </a:solidFill>
              </a:defRPr>
            </a:lvl8pPr>
            <a:lvl9pPr marL="365736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1EEEEA-4593-4FBC-8CD3-5D594AEF630E}"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4183574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521948-2339-4FD4-A377-C0F539B5233F}"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3721656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5"/>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613" y="2906713"/>
            <a:ext cx="10363200" cy="1500188"/>
          </a:xfrm>
        </p:spPr>
        <p:txBody>
          <a:bodyPr anchor="b"/>
          <a:lstStyle>
            <a:lvl1pPr marL="0" indent="0">
              <a:buNone/>
              <a:defRPr sz="1900">
                <a:solidFill>
                  <a:schemeClr val="tx1">
                    <a:tint val="75000"/>
                  </a:schemeClr>
                </a:solidFill>
              </a:defRPr>
            </a:lvl1pPr>
            <a:lvl2pPr marL="457170" indent="0">
              <a:buNone/>
              <a:defRPr sz="1800">
                <a:solidFill>
                  <a:schemeClr val="tx1">
                    <a:tint val="75000"/>
                  </a:schemeClr>
                </a:solidFill>
              </a:defRPr>
            </a:lvl2pPr>
            <a:lvl3pPr marL="914342" indent="0">
              <a:buNone/>
              <a:defRPr sz="1600">
                <a:solidFill>
                  <a:schemeClr val="tx1">
                    <a:tint val="75000"/>
                  </a:schemeClr>
                </a:solidFill>
              </a:defRPr>
            </a:lvl3pPr>
            <a:lvl4pPr marL="1371512" indent="0">
              <a:buNone/>
              <a:defRPr sz="1300">
                <a:solidFill>
                  <a:schemeClr val="tx1">
                    <a:tint val="75000"/>
                  </a:schemeClr>
                </a:solidFill>
              </a:defRPr>
            </a:lvl4pPr>
            <a:lvl5pPr marL="1828684" indent="0">
              <a:buNone/>
              <a:defRPr sz="1300">
                <a:solidFill>
                  <a:schemeClr val="tx1">
                    <a:tint val="75000"/>
                  </a:schemeClr>
                </a:solidFill>
              </a:defRPr>
            </a:lvl5pPr>
            <a:lvl6pPr marL="2285854" indent="0">
              <a:buNone/>
              <a:defRPr sz="1300">
                <a:solidFill>
                  <a:schemeClr val="tx1">
                    <a:tint val="75000"/>
                  </a:schemeClr>
                </a:solidFill>
              </a:defRPr>
            </a:lvl6pPr>
            <a:lvl7pPr marL="2743024" indent="0">
              <a:buNone/>
              <a:defRPr sz="1300">
                <a:solidFill>
                  <a:schemeClr val="tx1">
                    <a:tint val="75000"/>
                  </a:schemeClr>
                </a:solidFill>
              </a:defRPr>
            </a:lvl7pPr>
            <a:lvl8pPr marL="3200195" indent="0">
              <a:buNone/>
              <a:defRPr sz="1300">
                <a:solidFill>
                  <a:schemeClr val="tx1">
                    <a:tint val="75000"/>
                  </a:schemeClr>
                </a:solidFill>
              </a:defRPr>
            </a:lvl8pPr>
            <a:lvl9pPr marL="3657366" indent="0">
              <a:buNone/>
              <a:defRPr sz="1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DD0D42-D0F3-44C9-834E-D2CBA6365276}"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1673069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5"/>
            <a:ext cx="5410200" cy="452596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5"/>
            <a:ext cx="5410200" cy="452596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7D014D-C566-4146-8FC1-A42841DCDFD6}" type="datetime1">
              <a:rPr lang="en-US" smtClean="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509469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3" y="1535113"/>
            <a:ext cx="5386388" cy="639761"/>
          </a:xfrm>
        </p:spPr>
        <p:txBody>
          <a:bodyPr anchor="b"/>
          <a:lstStyle>
            <a:lvl1pPr marL="0" indent="0">
              <a:buNone/>
              <a:defRPr sz="2400" b="1"/>
            </a:lvl1pPr>
            <a:lvl2pPr marL="457170" indent="0">
              <a:buNone/>
              <a:defRPr sz="1900" b="1"/>
            </a:lvl2pPr>
            <a:lvl3pPr marL="914342" indent="0">
              <a:buNone/>
              <a:defRPr sz="1800" b="1"/>
            </a:lvl3pPr>
            <a:lvl4pPr marL="1371512" indent="0">
              <a:buNone/>
              <a:defRPr sz="1600" b="1"/>
            </a:lvl4pPr>
            <a:lvl5pPr marL="1828684" indent="0">
              <a:buNone/>
              <a:defRPr sz="1600" b="1"/>
            </a:lvl5pPr>
            <a:lvl6pPr marL="2285854" indent="0">
              <a:buNone/>
              <a:defRPr sz="1600" b="1"/>
            </a:lvl6pPr>
            <a:lvl7pPr marL="2743024" indent="0">
              <a:buNone/>
              <a:defRPr sz="1600" b="1"/>
            </a:lvl7pPr>
            <a:lvl8pPr marL="3200195" indent="0">
              <a:buNone/>
              <a:defRPr sz="1600" b="1"/>
            </a:lvl8pPr>
            <a:lvl9pPr marL="365736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3" y="2174874"/>
            <a:ext cx="5386388" cy="3951289"/>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2837" y="1535113"/>
            <a:ext cx="5389563" cy="639761"/>
          </a:xfrm>
        </p:spPr>
        <p:txBody>
          <a:bodyPr anchor="b"/>
          <a:lstStyle>
            <a:lvl1pPr marL="0" indent="0">
              <a:buNone/>
              <a:defRPr sz="2400" b="1"/>
            </a:lvl1pPr>
            <a:lvl2pPr marL="457170" indent="0">
              <a:buNone/>
              <a:defRPr sz="1900" b="1"/>
            </a:lvl2pPr>
            <a:lvl3pPr marL="914342" indent="0">
              <a:buNone/>
              <a:defRPr sz="1800" b="1"/>
            </a:lvl3pPr>
            <a:lvl4pPr marL="1371512" indent="0">
              <a:buNone/>
              <a:defRPr sz="1600" b="1"/>
            </a:lvl4pPr>
            <a:lvl5pPr marL="1828684" indent="0">
              <a:buNone/>
              <a:defRPr sz="1600" b="1"/>
            </a:lvl5pPr>
            <a:lvl6pPr marL="2285854" indent="0">
              <a:buNone/>
              <a:defRPr sz="1600" b="1"/>
            </a:lvl6pPr>
            <a:lvl7pPr marL="2743024" indent="0">
              <a:buNone/>
              <a:defRPr sz="1600" b="1"/>
            </a:lvl7pPr>
            <a:lvl8pPr marL="3200195" indent="0">
              <a:buNone/>
              <a:defRPr sz="1600" b="1"/>
            </a:lvl8pPr>
            <a:lvl9pPr marL="365736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7" y="2174874"/>
            <a:ext cx="5389563" cy="3951289"/>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494817-1E06-427F-8063-53F494B99119}" type="datetime1">
              <a:rPr lang="en-US" smtClean="0"/>
              <a:t>10/2/2017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2817918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CBE010-8F4A-4901-A2E7-EB2D24E9FB86}" type="datetime1">
              <a:rPr lang="en-US" smtClean="0"/>
              <a:t>10/2/2017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39528420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9C87E-0861-4A4F-9B00-F22439A90C8C}" type="datetime1">
              <a:rPr lang="en-US" smtClean="0"/>
              <a:t>10/2/2017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29750250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4011613" cy="1162050"/>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4767267" y="273054"/>
            <a:ext cx="6815137" cy="5853113"/>
          </a:xfrm>
        </p:spPr>
        <p:txBody>
          <a:bodyPr/>
          <a:lstStyle>
            <a:lvl1pPr>
              <a:defRPr sz="33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1435103"/>
            <a:ext cx="4011613" cy="4691063"/>
          </a:xfrm>
        </p:spPr>
        <p:txBody>
          <a:bodyPr/>
          <a:lstStyle>
            <a:lvl1pPr marL="0" indent="0">
              <a:buNone/>
              <a:defRPr sz="1300"/>
            </a:lvl1pPr>
            <a:lvl2pPr marL="457170" indent="0">
              <a:buNone/>
              <a:defRPr sz="1200"/>
            </a:lvl2pPr>
            <a:lvl3pPr marL="914342" indent="0">
              <a:buNone/>
              <a:defRPr sz="1000"/>
            </a:lvl3pPr>
            <a:lvl4pPr marL="1371512" indent="0">
              <a:buNone/>
              <a:defRPr sz="900"/>
            </a:lvl4pPr>
            <a:lvl5pPr marL="1828684" indent="0">
              <a:buNone/>
              <a:defRPr sz="900"/>
            </a:lvl5pPr>
            <a:lvl6pPr marL="2285854" indent="0">
              <a:buNone/>
              <a:defRPr sz="900"/>
            </a:lvl6pPr>
            <a:lvl7pPr marL="2743024" indent="0">
              <a:buNone/>
              <a:defRPr sz="900"/>
            </a:lvl7pPr>
            <a:lvl8pPr marL="3200195" indent="0">
              <a:buNone/>
              <a:defRPr sz="900"/>
            </a:lvl8pPr>
            <a:lvl9pPr marL="365736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7CDFBD-D153-461E-BD38-27C4C859A385}" type="datetime1">
              <a:rPr lang="en-US" smtClean="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3106874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33441-27F7-4EEB-A98C-1862E93A4660}"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33114469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2389188" y="612774"/>
            <a:ext cx="7315200" cy="4114800"/>
          </a:xfrm>
        </p:spPr>
        <p:txBody>
          <a:bodyPr/>
          <a:lstStyle>
            <a:lvl1pPr marL="0" indent="0">
              <a:buNone/>
              <a:defRPr sz="3300"/>
            </a:lvl1pPr>
            <a:lvl2pPr marL="457170" indent="0">
              <a:buNone/>
              <a:defRPr sz="2800"/>
            </a:lvl2pPr>
            <a:lvl3pPr marL="914342" indent="0">
              <a:buNone/>
              <a:defRPr sz="2400"/>
            </a:lvl3pPr>
            <a:lvl4pPr marL="1371512" indent="0">
              <a:buNone/>
              <a:defRPr sz="1900"/>
            </a:lvl4pPr>
            <a:lvl5pPr marL="1828684" indent="0">
              <a:buNone/>
              <a:defRPr sz="1900"/>
            </a:lvl5pPr>
            <a:lvl6pPr marL="2285854" indent="0">
              <a:buNone/>
              <a:defRPr sz="1900"/>
            </a:lvl6pPr>
            <a:lvl7pPr marL="2743024" indent="0">
              <a:buNone/>
              <a:defRPr sz="1900"/>
            </a:lvl7pPr>
            <a:lvl8pPr marL="3200195" indent="0">
              <a:buNone/>
              <a:defRPr sz="1900"/>
            </a:lvl8pPr>
            <a:lvl9pPr marL="3657366" indent="0">
              <a:buNone/>
              <a:defRPr sz="1900"/>
            </a:lvl9pPr>
          </a:lstStyle>
          <a:p>
            <a:endParaRPr lang="en-US" dirty="0"/>
          </a:p>
        </p:txBody>
      </p:sp>
      <p:sp>
        <p:nvSpPr>
          <p:cNvPr id="4" name="Text Placeholder 3"/>
          <p:cNvSpPr>
            <a:spLocks noGrp="1"/>
          </p:cNvSpPr>
          <p:nvPr>
            <p:ph type="body" sz="half" idx="2"/>
          </p:nvPr>
        </p:nvSpPr>
        <p:spPr>
          <a:xfrm>
            <a:off x="2389188" y="5367341"/>
            <a:ext cx="7315200" cy="804863"/>
          </a:xfrm>
        </p:spPr>
        <p:txBody>
          <a:bodyPr/>
          <a:lstStyle>
            <a:lvl1pPr marL="0" indent="0">
              <a:buNone/>
              <a:defRPr sz="1300"/>
            </a:lvl1pPr>
            <a:lvl2pPr marL="457170" indent="0">
              <a:buNone/>
              <a:defRPr sz="1200"/>
            </a:lvl2pPr>
            <a:lvl3pPr marL="914342" indent="0">
              <a:buNone/>
              <a:defRPr sz="1000"/>
            </a:lvl3pPr>
            <a:lvl4pPr marL="1371512" indent="0">
              <a:buNone/>
              <a:defRPr sz="900"/>
            </a:lvl4pPr>
            <a:lvl5pPr marL="1828684" indent="0">
              <a:buNone/>
              <a:defRPr sz="900"/>
            </a:lvl5pPr>
            <a:lvl6pPr marL="2285854" indent="0">
              <a:buNone/>
              <a:defRPr sz="900"/>
            </a:lvl6pPr>
            <a:lvl7pPr marL="2743024" indent="0">
              <a:buNone/>
              <a:defRPr sz="900"/>
            </a:lvl7pPr>
            <a:lvl8pPr marL="3200195" indent="0">
              <a:buNone/>
              <a:defRPr sz="900"/>
            </a:lvl8pPr>
            <a:lvl9pPr marL="365736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2C063-CBCD-4691-AB16-039B28BAA579}" type="datetime1">
              <a:rPr lang="en-US" smtClean="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2002262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91DAB9-A578-46C9-8038-3183B8B6CCB2}"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40382715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0"/>
            <a:ext cx="8077200" cy="58515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8DBEC-B143-476A-95A9-717CCF358E74}"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3416629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49" y="1709737"/>
            <a:ext cx="10515600" cy="2852738"/>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49" y="4589464"/>
            <a:ext cx="10515600" cy="1500188"/>
          </a:xfrm>
        </p:spPr>
        <p:txBody>
          <a:bodyPr/>
          <a:lstStyle>
            <a:lvl1pPr marL="0" indent="0">
              <a:buNone/>
              <a:defRPr sz="2400">
                <a:solidFill>
                  <a:schemeClr val="tx1">
                    <a:tint val="75000"/>
                  </a:schemeClr>
                </a:solidFill>
              </a:defRPr>
            </a:lvl1pPr>
            <a:lvl2pPr marL="457170" indent="0">
              <a:buNone/>
              <a:defRPr sz="1900">
                <a:solidFill>
                  <a:schemeClr val="tx1">
                    <a:tint val="75000"/>
                  </a:schemeClr>
                </a:solidFill>
              </a:defRPr>
            </a:lvl2pPr>
            <a:lvl3pPr marL="914342" indent="0">
              <a:buNone/>
              <a:defRPr sz="1800">
                <a:solidFill>
                  <a:schemeClr val="tx1">
                    <a:tint val="75000"/>
                  </a:schemeClr>
                </a:solidFill>
              </a:defRPr>
            </a:lvl3pPr>
            <a:lvl4pPr marL="1371512" indent="0">
              <a:buNone/>
              <a:defRPr sz="1600">
                <a:solidFill>
                  <a:schemeClr val="tx1">
                    <a:tint val="75000"/>
                  </a:schemeClr>
                </a:solidFill>
              </a:defRPr>
            </a:lvl4pPr>
            <a:lvl5pPr marL="1828684" indent="0">
              <a:buNone/>
              <a:defRPr sz="1600">
                <a:solidFill>
                  <a:schemeClr val="tx1">
                    <a:tint val="75000"/>
                  </a:schemeClr>
                </a:solidFill>
              </a:defRPr>
            </a:lvl5pPr>
            <a:lvl6pPr marL="2285854" indent="0">
              <a:buNone/>
              <a:defRPr sz="1600">
                <a:solidFill>
                  <a:schemeClr val="tx1">
                    <a:tint val="75000"/>
                  </a:schemeClr>
                </a:solidFill>
              </a:defRPr>
            </a:lvl6pPr>
            <a:lvl7pPr marL="2743024" indent="0">
              <a:buNone/>
              <a:defRPr sz="1600">
                <a:solidFill>
                  <a:schemeClr val="tx1">
                    <a:tint val="75000"/>
                  </a:schemeClr>
                </a:solidFill>
              </a:defRPr>
            </a:lvl7pPr>
            <a:lvl8pPr marL="3200195" indent="0">
              <a:buNone/>
              <a:defRPr sz="1600">
                <a:solidFill>
                  <a:schemeClr val="tx1">
                    <a:tint val="75000"/>
                  </a:schemeClr>
                </a:solidFill>
              </a:defRPr>
            </a:lvl8pPr>
            <a:lvl9pPr marL="3657366"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99DFB5-A5B1-456C-9FBF-0CC69ABE7B1B}" type="datetime1">
              <a:rPr lang="en-US" smtClean="0"/>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2966024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4"/>
            <a:ext cx="5181600" cy="435133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4"/>
            <a:ext cx="5181600" cy="435133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9F926F-6AF6-4C67-82D5-176ACB929B18}" type="datetime1">
              <a:rPr lang="en-US" smtClean="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2261431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6"/>
            <a:ext cx="5157787" cy="823913"/>
          </a:xfrm>
        </p:spPr>
        <p:txBody>
          <a:bodyPr anchor="b"/>
          <a:lstStyle>
            <a:lvl1pPr marL="0" indent="0">
              <a:buNone/>
              <a:defRPr sz="2400" b="1"/>
            </a:lvl1pPr>
            <a:lvl2pPr marL="457170" indent="0">
              <a:buNone/>
              <a:defRPr sz="1900" b="1"/>
            </a:lvl2pPr>
            <a:lvl3pPr marL="914342" indent="0">
              <a:buNone/>
              <a:defRPr sz="1800" b="1"/>
            </a:lvl3pPr>
            <a:lvl4pPr marL="1371512" indent="0">
              <a:buNone/>
              <a:defRPr sz="1600" b="1"/>
            </a:lvl4pPr>
            <a:lvl5pPr marL="1828684" indent="0">
              <a:buNone/>
              <a:defRPr sz="1600" b="1"/>
            </a:lvl5pPr>
            <a:lvl6pPr marL="2285854" indent="0">
              <a:buNone/>
              <a:defRPr sz="1600" b="1"/>
            </a:lvl6pPr>
            <a:lvl7pPr marL="2743024" indent="0">
              <a:buNone/>
              <a:defRPr sz="1600" b="1"/>
            </a:lvl7pPr>
            <a:lvl8pPr marL="3200195" indent="0">
              <a:buNone/>
              <a:defRPr sz="1600" b="1"/>
            </a:lvl8pPr>
            <a:lvl9pPr marL="365736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9"/>
            <a:ext cx="5157787" cy="3684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3" y="1681166"/>
            <a:ext cx="5183188" cy="823913"/>
          </a:xfrm>
        </p:spPr>
        <p:txBody>
          <a:bodyPr anchor="b"/>
          <a:lstStyle>
            <a:lvl1pPr marL="0" indent="0">
              <a:buNone/>
              <a:defRPr sz="2400" b="1"/>
            </a:lvl1pPr>
            <a:lvl2pPr marL="457170" indent="0">
              <a:buNone/>
              <a:defRPr sz="1900" b="1"/>
            </a:lvl2pPr>
            <a:lvl3pPr marL="914342" indent="0">
              <a:buNone/>
              <a:defRPr sz="1800" b="1"/>
            </a:lvl3pPr>
            <a:lvl4pPr marL="1371512" indent="0">
              <a:buNone/>
              <a:defRPr sz="1600" b="1"/>
            </a:lvl4pPr>
            <a:lvl5pPr marL="1828684" indent="0">
              <a:buNone/>
              <a:defRPr sz="1600" b="1"/>
            </a:lvl5pPr>
            <a:lvl6pPr marL="2285854" indent="0">
              <a:buNone/>
              <a:defRPr sz="1600" b="1"/>
            </a:lvl6pPr>
            <a:lvl7pPr marL="2743024" indent="0">
              <a:buNone/>
              <a:defRPr sz="1600" b="1"/>
            </a:lvl7pPr>
            <a:lvl8pPr marL="3200195" indent="0">
              <a:buNone/>
              <a:defRPr sz="1600" b="1"/>
            </a:lvl8pPr>
            <a:lvl9pPr marL="365736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3" y="2505079"/>
            <a:ext cx="5183188" cy="3684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0AB125-000D-49D3-A364-5B0EA9D37FD7}" type="datetime1">
              <a:rPr lang="en-US" smtClean="0"/>
              <a:t>10/2/2017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35766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84C49E-8339-428C-8F23-5D5205670FAF}" type="datetime1">
              <a:rPr lang="en-US" smtClean="0"/>
              <a:t>10/2/2017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916525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A4E2E-4581-4F30-97F1-513AF731C7D3}" type="datetime1">
              <a:rPr lang="en-US" smtClean="0"/>
              <a:t>10/2/2017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39325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300"/>
            </a:lvl1pPr>
          </a:lstStyle>
          <a:p>
            <a:r>
              <a:rPr lang="en-US" smtClean="0"/>
              <a:t>Click to edit Master title style</a:t>
            </a:r>
            <a:endParaRPr lang="en-US"/>
          </a:p>
        </p:txBody>
      </p:sp>
      <p:sp>
        <p:nvSpPr>
          <p:cNvPr id="3" name="Content Placeholder 2"/>
          <p:cNvSpPr>
            <a:spLocks noGrp="1"/>
          </p:cNvSpPr>
          <p:nvPr>
            <p:ph idx="1"/>
          </p:nvPr>
        </p:nvSpPr>
        <p:spPr>
          <a:xfrm>
            <a:off x="5183188" y="987426"/>
            <a:ext cx="6172200" cy="4873626"/>
          </a:xfrm>
        </p:spPr>
        <p:txBody>
          <a:bodyPr/>
          <a:lstStyle>
            <a:lvl1pPr>
              <a:defRPr sz="33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70" indent="0">
              <a:buNone/>
              <a:defRPr sz="1300"/>
            </a:lvl2pPr>
            <a:lvl3pPr marL="914342" indent="0">
              <a:buNone/>
              <a:defRPr sz="1200"/>
            </a:lvl3pPr>
            <a:lvl4pPr marL="1371512" indent="0">
              <a:buNone/>
              <a:defRPr sz="1000"/>
            </a:lvl4pPr>
            <a:lvl5pPr marL="1828684" indent="0">
              <a:buNone/>
              <a:defRPr sz="1000"/>
            </a:lvl5pPr>
            <a:lvl6pPr marL="2285854" indent="0">
              <a:buNone/>
              <a:defRPr sz="1000"/>
            </a:lvl6pPr>
            <a:lvl7pPr marL="2743024" indent="0">
              <a:buNone/>
              <a:defRPr sz="1000"/>
            </a:lvl7pPr>
            <a:lvl8pPr marL="3200195" indent="0">
              <a:buNone/>
              <a:defRPr sz="1000"/>
            </a:lvl8pPr>
            <a:lvl9pPr marL="365736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EABB0-B530-49B9-9E73-129E9137F990}" type="datetime1">
              <a:rPr lang="en-US" smtClean="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241242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3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6"/>
            <a:ext cx="6172200" cy="4873626"/>
          </a:xfrm>
        </p:spPr>
        <p:txBody>
          <a:bodyPr/>
          <a:lstStyle>
            <a:lvl1pPr marL="0" indent="0">
              <a:buNone/>
              <a:defRPr sz="3300"/>
            </a:lvl1pPr>
            <a:lvl2pPr marL="457170" indent="0">
              <a:buNone/>
              <a:defRPr sz="2800"/>
            </a:lvl2pPr>
            <a:lvl3pPr marL="914342" indent="0">
              <a:buNone/>
              <a:defRPr sz="2400"/>
            </a:lvl3pPr>
            <a:lvl4pPr marL="1371512" indent="0">
              <a:buNone/>
              <a:defRPr sz="1900"/>
            </a:lvl4pPr>
            <a:lvl5pPr marL="1828684" indent="0">
              <a:buNone/>
              <a:defRPr sz="1900"/>
            </a:lvl5pPr>
            <a:lvl6pPr marL="2285854" indent="0">
              <a:buNone/>
              <a:defRPr sz="1900"/>
            </a:lvl6pPr>
            <a:lvl7pPr marL="2743024" indent="0">
              <a:buNone/>
              <a:defRPr sz="1900"/>
            </a:lvl7pPr>
            <a:lvl8pPr marL="3200195" indent="0">
              <a:buNone/>
              <a:defRPr sz="1900"/>
            </a:lvl8pPr>
            <a:lvl9pPr marL="3657366" indent="0">
              <a:buNone/>
              <a:defRPr sz="1900"/>
            </a:lvl9pPr>
          </a:lstStyle>
          <a:p>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70" indent="0">
              <a:buNone/>
              <a:defRPr sz="1300"/>
            </a:lvl2pPr>
            <a:lvl3pPr marL="914342" indent="0">
              <a:buNone/>
              <a:defRPr sz="1200"/>
            </a:lvl3pPr>
            <a:lvl4pPr marL="1371512" indent="0">
              <a:buNone/>
              <a:defRPr sz="1000"/>
            </a:lvl4pPr>
            <a:lvl5pPr marL="1828684" indent="0">
              <a:buNone/>
              <a:defRPr sz="1000"/>
            </a:lvl5pPr>
            <a:lvl6pPr marL="2285854" indent="0">
              <a:buNone/>
              <a:defRPr sz="1000"/>
            </a:lvl6pPr>
            <a:lvl7pPr marL="2743024" indent="0">
              <a:buNone/>
              <a:defRPr sz="1000"/>
            </a:lvl7pPr>
            <a:lvl8pPr marL="3200195" indent="0">
              <a:buNone/>
              <a:defRPr sz="1000"/>
            </a:lvl8pPr>
            <a:lvl9pPr marL="365736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29C00-BD1A-40A5-8F89-B63E3174AE99}" type="datetime1">
              <a:rPr lang="en-US" smtClean="0"/>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3683855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35" tIns="45717" rIns="91435" bIns="4571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4"/>
            <a:ext cx="10515600" cy="4351339"/>
          </a:xfrm>
          <a:prstGeom prst="rect">
            <a:avLst/>
          </a:prstGeom>
        </p:spPr>
        <p:txBody>
          <a:bodyPr vert="horz" lIns="91435" tIns="45717" rIns="91435" bIns="45717"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2"/>
            <a:ext cx="2743200" cy="365124"/>
          </a:xfrm>
          <a:prstGeom prst="rect">
            <a:avLst/>
          </a:prstGeom>
        </p:spPr>
        <p:txBody>
          <a:bodyPr vert="horz" lIns="91435" tIns="45717" rIns="91435" bIns="45717" rtlCol="0" anchor="ctr"/>
          <a:lstStyle>
            <a:lvl1pPr algn="l">
              <a:defRPr sz="1200">
                <a:solidFill>
                  <a:schemeClr val="tx1">
                    <a:tint val="75000"/>
                  </a:schemeClr>
                </a:solidFill>
              </a:defRPr>
            </a:lvl1pPr>
          </a:lstStyle>
          <a:p>
            <a:fld id="{5290654F-D5BF-49F4-A578-F6E10143BD4F}" type="datetime1">
              <a:rPr lang="en-US" smtClean="0"/>
              <a:t>10/2/2017</a:t>
            </a:fld>
            <a:endParaRPr lang="en-US" dirty="0"/>
          </a:p>
        </p:txBody>
      </p:sp>
      <p:sp>
        <p:nvSpPr>
          <p:cNvPr id="5" name="Footer Placeholder 4"/>
          <p:cNvSpPr>
            <a:spLocks noGrp="1"/>
          </p:cNvSpPr>
          <p:nvPr>
            <p:ph type="ftr" sz="quarter" idx="3"/>
          </p:nvPr>
        </p:nvSpPr>
        <p:spPr>
          <a:xfrm>
            <a:off x="4038600" y="6356352"/>
            <a:ext cx="4114800" cy="365124"/>
          </a:xfrm>
          <a:prstGeom prst="rect">
            <a:avLst/>
          </a:prstGeom>
        </p:spPr>
        <p:txBody>
          <a:bodyPr vert="horz" lIns="91435" tIns="45717" rIns="91435" bIns="45717"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4"/>
          </a:xfrm>
          <a:prstGeom prst="rect">
            <a:avLst/>
          </a:prstGeom>
        </p:spPr>
        <p:txBody>
          <a:bodyPr vert="horz" lIns="91435" tIns="45717" rIns="91435" bIns="45717" rtlCol="0" anchor="ctr"/>
          <a:lstStyle>
            <a:lvl1pPr algn="r">
              <a:defRPr sz="1200">
                <a:solidFill>
                  <a:schemeClr val="tx1">
                    <a:tint val="75000"/>
                  </a:schemeClr>
                </a:solidFill>
              </a:defRPr>
            </a:lvl1pPr>
          </a:lstStyle>
          <a:p>
            <a:fld id="{F01FA664-D0D0-47A9-8280-C4449130F463}" type="slidenum">
              <a:rPr lang="en-US" smtClean="0"/>
              <a:t>‹#›</a:t>
            </a:fld>
            <a:endParaRPr lang="en-US" dirty="0"/>
          </a:p>
        </p:txBody>
      </p:sp>
    </p:spTree>
    <p:extLst>
      <p:ext uri="{BB962C8B-B14F-4D97-AF65-F5344CB8AC3E}">
        <p14:creationId xmlns:p14="http://schemas.microsoft.com/office/powerpoint/2010/main" val="2072335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l" defTabSz="914342"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585" indent="-228585" algn="l" defTabSz="914342"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57" indent="-228585" algn="l" defTabSz="91434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27" indent="-228585" algn="l" defTabSz="914342"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3pPr>
      <a:lvl4pPr marL="1600097"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69"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39"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10"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81"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51"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42" rtl="0" eaLnBrk="1" latinLnBrk="0" hangingPunct="1">
        <a:defRPr sz="1800" kern="1200">
          <a:solidFill>
            <a:schemeClr val="tx1"/>
          </a:solidFill>
          <a:latin typeface="+mn-lt"/>
          <a:ea typeface="+mn-ea"/>
          <a:cs typeface="+mn-cs"/>
        </a:defRPr>
      </a:lvl1pPr>
      <a:lvl2pPr marL="457170"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2" algn="l" defTabSz="914342" rtl="0" eaLnBrk="1" latinLnBrk="0" hangingPunct="1">
        <a:defRPr sz="1800" kern="1200">
          <a:solidFill>
            <a:schemeClr val="tx1"/>
          </a:solidFill>
          <a:latin typeface="+mn-lt"/>
          <a:ea typeface="+mn-ea"/>
          <a:cs typeface="+mn-cs"/>
        </a:defRPr>
      </a:lvl4pPr>
      <a:lvl5pPr marL="1828684" algn="l" defTabSz="914342" rtl="0" eaLnBrk="1" latinLnBrk="0" hangingPunct="1">
        <a:defRPr sz="1800" kern="1200">
          <a:solidFill>
            <a:schemeClr val="tx1"/>
          </a:solidFill>
          <a:latin typeface="+mn-lt"/>
          <a:ea typeface="+mn-ea"/>
          <a:cs typeface="+mn-cs"/>
        </a:defRPr>
      </a:lvl5pPr>
      <a:lvl6pPr marL="2285854"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35" tIns="45717" rIns="91435" bIns="4571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5"/>
            <a:ext cx="10972800" cy="4525963"/>
          </a:xfrm>
          <a:prstGeom prst="rect">
            <a:avLst/>
          </a:prstGeom>
        </p:spPr>
        <p:txBody>
          <a:bodyPr vert="horz" lIns="91435" tIns="45717" rIns="91435" bIns="4571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2"/>
            <a:ext cx="2844800" cy="365124"/>
          </a:xfrm>
          <a:prstGeom prst="rect">
            <a:avLst/>
          </a:prstGeom>
        </p:spPr>
        <p:txBody>
          <a:bodyPr vert="horz" lIns="91435" tIns="45717" rIns="91435" bIns="45717" rtlCol="0" anchor="ctr"/>
          <a:lstStyle>
            <a:lvl1pPr algn="l">
              <a:defRPr sz="1200">
                <a:solidFill>
                  <a:schemeClr val="tx1">
                    <a:tint val="75000"/>
                  </a:schemeClr>
                </a:solidFill>
              </a:defRPr>
            </a:lvl1pPr>
          </a:lstStyle>
          <a:p>
            <a:fld id="{79818A1D-2E44-4B81-81F5-6B5FD32AAC29}" type="datetime1">
              <a:rPr lang="en-US" smtClean="0"/>
              <a:t>10/2/2017</a:t>
            </a:fld>
            <a:endParaRPr lang="en-US" dirty="0"/>
          </a:p>
        </p:txBody>
      </p:sp>
      <p:sp>
        <p:nvSpPr>
          <p:cNvPr id="5" name="Footer Placeholder 4"/>
          <p:cNvSpPr>
            <a:spLocks noGrp="1"/>
          </p:cNvSpPr>
          <p:nvPr>
            <p:ph type="ftr" sz="quarter" idx="3"/>
          </p:nvPr>
        </p:nvSpPr>
        <p:spPr>
          <a:xfrm>
            <a:off x="4165600" y="6356352"/>
            <a:ext cx="3860800" cy="365124"/>
          </a:xfrm>
          <a:prstGeom prst="rect">
            <a:avLst/>
          </a:prstGeom>
        </p:spPr>
        <p:txBody>
          <a:bodyPr vert="horz" lIns="91435" tIns="45717" rIns="91435" bIns="45717"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2"/>
            <a:ext cx="2844800" cy="365124"/>
          </a:xfrm>
          <a:prstGeom prst="rect">
            <a:avLst/>
          </a:prstGeom>
        </p:spPr>
        <p:txBody>
          <a:bodyPr vert="horz" lIns="91435" tIns="45717" rIns="91435" bIns="45717" rtlCol="0" anchor="ctr"/>
          <a:lstStyle>
            <a:lvl1pPr algn="r">
              <a:defRPr sz="1200">
                <a:solidFill>
                  <a:schemeClr val="tx1">
                    <a:tint val="75000"/>
                  </a:schemeClr>
                </a:solidFill>
              </a:defRPr>
            </a:lvl1pPr>
          </a:lstStyle>
          <a:p>
            <a:fld id="{D65D629D-1AD7-4DFC-AD8F-027181D490DA}" type="slidenum">
              <a:rPr lang="en-US" smtClean="0"/>
              <a:t>‹#›</a:t>
            </a:fld>
            <a:endParaRPr lang="en-US" dirty="0"/>
          </a:p>
        </p:txBody>
      </p:sp>
    </p:spTree>
    <p:extLst>
      <p:ext uri="{BB962C8B-B14F-4D97-AF65-F5344CB8AC3E}">
        <p14:creationId xmlns:p14="http://schemas.microsoft.com/office/powerpoint/2010/main" val="3228698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342" rtl="0" eaLnBrk="1" latinLnBrk="0" hangingPunct="1">
        <a:spcBef>
          <a:spcPct val="0"/>
        </a:spcBef>
        <a:buNone/>
        <a:defRPr sz="4500" kern="1200">
          <a:solidFill>
            <a:schemeClr val="tx1"/>
          </a:solidFill>
          <a:latin typeface="+mj-lt"/>
          <a:ea typeface="+mj-ea"/>
          <a:cs typeface="+mj-cs"/>
        </a:defRPr>
      </a:lvl1pPr>
    </p:titleStyle>
    <p:bodyStyle>
      <a:lvl1pPr marL="342878" indent="-342878" algn="l" defTabSz="91434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1pPr>
      <a:lvl2pPr marL="742902" indent="-285732" algn="l" defTabSz="914342"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7" indent="-228585" algn="l" defTabSz="91434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97"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4pPr>
      <a:lvl5pPr marL="2057269"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5pPr>
      <a:lvl6pPr marL="2514439"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971610"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428781"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885951"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4342" rtl="0" eaLnBrk="1" latinLnBrk="0" hangingPunct="1">
        <a:defRPr sz="1800" kern="1200">
          <a:solidFill>
            <a:schemeClr val="tx1"/>
          </a:solidFill>
          <a:latin typeface="+mn-lt"/>
          <a:ea typeface="+mn-ea"/>
          <a:cs typeface="+mn-cs"/>
        </a:defRPr>
      </a:lvl1pPr>
      <a:lvl2pPr marL="457170"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2" algn="l" defTabSz="914342" rtl="0" eaLnBrk="1" latinLnBrk="0" hangingPunct="1">
        <a:defRPr sz="1800" kern="1200">
          <a:solidFill>
            <a:schemeClr val="tx1"/>
          </a:solidFill>
          <a:latin typeface="+mn-lt"/>
          <a:ea typeface="+mn-ea"/>
          <a:cs typeface="+mn-cs"/>
        </a:defRPr>
      </a:lvl4pPr>
      <a:lvl5pPr marL="1828684" algn="l" defTabSz="914342" rtl="0" eaLnBrk="1" latinLnBrk="0" hangingPunct="1">
        <a:defRPr sz="1800" kern="1200">
          <a:solidFill>
            <a:schemeClr val="tx1"/>
          </a:solidFill>
          <a:latin typeface="+mn-lt"/>
          <a:ea typeface="+mn-ea"/>
          <a:cs typeface="+mn-cs"/>
        </a:defRPr>
      </a:lvl5pPr>
      <a:lvl6pPr marL="2285854"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iosco.org/library/pubdocs/pdf/IOSCOPD409.pdf" TargetMode="External"/><Relationship Id="rId2" Type="http://schemas.openxmlformats.org/officeDocument/2006/relationships/hyperlink" Target="https://www.iosco.org/"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arrc.nato.in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ca.org.uk/" TargetMode="External"/><Relationship Id="rId2" Type="http://schemas.openxmlformats.org/officeDocument/2006/relationships/hyperlink" Target="http://www.bankofengland.co.uk/markets/Pages/benchmarks/rfr.aspx"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libertystreeteconomics.newyorkfed.org/2017/06/introducing-the-revised-broad-treasuries-financing-rate.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heice.com/iba/governance" TargetMode="External"/><Relationship Id="rId2" Type="http://schemas.openxmlformats.org/officeDocument/2006/relationships/hyperlink" Target="http://www.bankofengland.co.uk/markets/Pages/benchmarks/sonia.aspx"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fsb.org/2014/07/r_140722b/"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ecb.europa.eu/press/pr/date/2017/html/ecb.pr170921.en.html" TargetMode="External"/><Relationship Id="rId2" Type="http://schemas.openxmlformats.org/officeDocument/2006/relationships/hyperlink" Target="https://www.fca.org.uk/news/speeches/the-future-of-libo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ankofengland.co.uk/markets/Pages/benchmarks/rfr.aspx" TargetMode="External"/><Relationship Id="rId2" Type="http://schemas.openxmlformats.org/officeDocument/2006/relationships/hyperlink" Target="https://www.newyorkfed.org/arrc"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boj.or.jp/en/paym/market/sg/index.ht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524888" y="3142183"/>
            <a:ext cx="7215137" cy="543533"/>
          </a:xfrm>
          <a:prstGeom prst="rect">
            <a:avLst/>
          </a:prstGeom>
          <a:solidFill>
            <a:schemeClr val="accent1">
              <a:lumMod val="75000"/>
            </a:schemeClr>
          </a:solidFill>
          <a:ln w="9525">
            <a:noFill/>
            <a:miter lim="800000"/>
            <a:headEnd/>
            <a:tailEnd/>
          </a:ln>
        </p:spPr>
        <p:txBody>
          <a:bodyPr rot="0" vert="horz" wrap="square" lIns="91435" tIns="45717" rIns="91435" bIns="45717" anchor="ctr" anchorCtr="0">
            <a:noAutofit/>
          </a:bodyPr>
          <a:lstStyle/>
          <a:p>
            <a:r>
              <a:rPr lang="en-US" sz="2400" dirty="0" smtClean="0">
                <a:solidFill>
                  <a:schemeClr val="bg1"/>
                </a:solidFill>
              </a:rPr>
              <a:t>Transitions and Fallbacks </a:t>
            </a:r>
            <a:r>
              <a:rPr lang="en-US" sz="2400" dirty="0">
                <a:solidFill>
                  <a:schemeClr val="bg1"/>
                </a:solidFill>
              </a:rPr>
              <a:t>for LIBOR and other Key </a:t>
            </a:r>
            <a:r>
              <a:rPr lang="en-US" sz="2400" dirty="0" smtClean="0">
                <a:solidFill>
                  <a:schemeClr val="bg1"/>
                </a:solidFill>
              </a:rPr>
              <a:t>IBORs</a:t>
            </a:r>
            <a:endParaRPr lang="en-US" sz="2400" dirty="0">
              <a:solidFill>
                <a:schemeClr val="bg1"/>
              </a:solidFill>
              <a:latin typeface="Times New Roman"/>
              <a:ea typeface="Calibri"/>
            </a:endParaRP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7901799" y="3192857"/>
            <a:ext cx="1933575" cy="473709"/>
          </a:xfrm>
          <a:prstGeom prst="rect">
            <a:avLst/>
          </a:prstGeom>
        </p:spPr>
      </p:pic>
      <p:sp>
        <p:nvSpPr>
          <p:cNvPr id="7" name="Rectangle 6"/>
          <p:cNvSpPr/>
          <p:nvPr/>
        </p:nvSpPr>
        <p:spPr>
          <a:xfrm>
            <a:off x="479626" y="3814479"/>
            <a:ext cx="6685795" cy="923324"/>
          </a:xfrm>
          <a:prstGeom prst="rect">
            <a:avLst/>
          </a:prstGeom>
        </p:spPr>
        <p:txBody>
          <a:bodyPr wrap="none" lIns="91435" tIns="45717" rIns="91435" bIns="45717">
            <a:spAutoFit/>
          </a:bodyPr>
          <a:lstStyle/>
          <a:p>
            <a:r>
              <a:rPr lang="en-US" i="1" dirty="0" smtClean="0"/>
              <a:t>Work </a:t>
            </a:r>
            <a:r>
              <a:rPr lang="en-US" i="1" dirty="0"/>
              <a:t>of the FSB </a:t>
            </a:r>
            <a:r>
              <a:rPr lang="en-US" i="1" dirty="0" smtClean="0"/>
              <a:t>OSSG, various risk-free rate working groups </a:t>
            </a:r>
            <a:r>
              <a:rPr lang="en-US" i="1" dirty="0"/>
              <a:t>and </a:t>
            </a:r>
            <a:r>
              <a:rPr lang="en-US" i="1" dirty="0" smtClean="0"/>
              <a:t>ISDA</a:t>
            </a:r>
          </a:p>
          <a:p>
            <a:r>
              <a:rPr lang="en-US" dirty="0" smtClean="0"/>
              <a:t>2 October </a:t>
            </a:r>
            <a:r>
              <a:rPr lang="en-US" dirty="0" smtClean="0"/>
              <a:t>2017</a:t>
            </a:r>
            <a:endParaRPr lang="en-US" dirty="0"/>
          </a:p>
          <a:p>
            <a:endParaRPr lang="en-US" dirty="0"/>
          </a:p>
        </p:txBody>
      </p:sp>
    </p:spTree>
    <p:extLst>
      <p:ext uri="{BB962C8B-B14F-4D97-AF65-F5344CB8AC3E}">
        <p14:creationId xmlns:p14="http://schemas.microsoft.com/office/powerpoint/2010/main" val="17462406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Glossary</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40934" y="982693"/>
            <a:ext cx="10808115" cy="5329056"/>
          </a:xfrm>
        </p:spPr>
        <p:txBody>
          <a:bodyPr>
            <a:noAutofit/>
          </a:bodyPr>
          <a:lstStyle/>
          <a:p>
            <a:pPr>
              <a:lnSpc>
                <a:spcPct val="100000"/>
              </a:lnSpc>
              <a:spcBef>
                <a:spcPts val="0"/>
              </a:spcBef>
            </a:pPr>
            <a:r>
              <a:rPr lang="en-US" sz="1800" b="1" dirty="0" smtClean="0"/>
              <a:t>IOSCO</a:t>
            </a:r>
            <a:r>
              <a:rPr lang="en-US" sz="1800" dirty="0" smtClean="0"/>
              <a:t> - </a:t>
            </a:r>
            <a:r>
              <a:rPr lang="en-US" sz="1800" dirty="0">
                <a:hlinkClick r:id="rId2"/>
              </a:rPr>
              <a:t>https://www.iosco.org/</a:t>
            </a:r>
            <a:r>
              <a:rPr lang="en-US" sz="1800" dirty="0"/>
              <a:t> </a:t>
            </a:r>
          </a:p>
          <a:p>
            <a:pPr lvl="1">
              <a:lnSpc>
                <a:spcPct val="100000"/>
              </a:lnSpc>
              <a:spcBef>
                <a:spcPts val="600"/>
              </a:spcBef>
              <a:buFont typeface="Calibri" panose="020F0502020204030204" pitchFamily="34" charset="0"/>
              <a:buChar char="–"/>
            </a:pPr>
            <a:r>
              <a:rPr lang="en-US" sz="1800" dirty="0" smtClean="0"/>
              <a:t>International Organization of Securities Commission – association of securities regulators that develop, implement and promote internationally recognized standards for </a:t>
            </a:r>
            <a:r>
              <a:rPr lang="en-US" sz="1800" dirty="0"/>
              <a:t>securities </a:t>
            </a:r>
            <a:r>
              <a:rPr lang="en-US" sz="1800" dirty="0" smtClean="0"/>
              <a:t>regulation</a:t>
            </a:r>
          </a:p>
          <a:p>
            <a:pPr marL="457172" lvl="1" indent="0">
              <a:lnSpc>
                <a:spcPct val="100000"/>
              </a:lnSpc>
              <a:spcBef>
                <a:spcPts val="600"/>
              </a:spcBef>
              <a:buNone/>
            </a:pPr>
            <a:endParaRPr lang="en-US" sz="1800" dirty="0" smtClean="0"/>
          </a:p>
          <a:p>
            <a:pPr>
              <a:lnSpc>
                <a:spcPct val="100000"/>
              </a:lnSpc>
              <a:spcBef>
                <a:spcPts val="600"/>
              </a:spcBef>
            </a:pPr>
            <a:r>
              <a:rPr lang="en-US" sz="1800" b="1" dirty="0" smtClean="0"/>
              <a:t>IOSCO Principles for Financial Benchmarks </a:t>
            </a:r>
            <a:r>
              <a:rPr lang="en-US" sz="1800" dirty="0" smtClean="0"/>
              <a:t>- </a:t>
            </a:r>
            <a:r>
              <a:rPr lang="en-US" sz="1800" dirty="0" smtClean="0">
                <a:hlinkClick r:id="rId3"/>
              </a:rPr>
              <a:t>http://www.iosco.org/library/pubdocs/pdf/IOSCOPD409.pdf</a:t>
            </a:r>
            <a:r>
              <a:rPr lang="en-US" sz="1800" dirty="0" smtClean="0"/>
              <a:t> </a:t>
            </a:r>
          </a:p>
          <a:p>
            <a:pPr lvl="1">
              <a:lnSpc>
                <a:spcPct val="100000"/>
              </a:lnSpc>
              <a:spcBef>
                <a:spcPts val="0"/>
              </a:spcBef>
              <a:buFont typeface="Calibri" panose="020F0502020204030204" pitchFamily="34" charset="0"/>
              <a:buChar char="–"/>
            </a:pPr>
            <a:r>
              <a:rPr lang="en-US" sz="1800" dirty="0" smtClean="0">
                <a:solidFill>
                  <a:prstClr val="black"/>
                </a:solidFill>
              </a:rPr>
              <a:t>Overarching framework of principles for benchmarks used in financial markets. Established guidelines for benchmark administrators and other relevant bodies in:</a:t>
            </a:r>
          </a:p>
          <a:p>
            <a:pPr lvl="2">
              <a:lnSpc>
                <a:spcPct val="100000"/>
              </a:lnSpc>
              <a:spcBef>
                <a:spcPts val="0"/>
              </a:spcBef>
              <a:buFont typeface="Calibri" panose="020F0502020204030204" pitchFamily="34" charset="0"/>
              <a:buChar char="–"/>
            </a:pPr>
            <a:r>
              <a:rPr lang="en-US" sz="1800" dirty="0" smtClean="0">
                <a:solidFill>
                  <a:prstClr val="black"/>
                </a:solidFill>
              </a:rPr>
              <a:t>governance;</a:t>
            </a:r>
          </a:p>
          <a:p>
            <a:pPr lvl="2">
              <a:lnSpc>
                <a:spcPct val="100000"/>
              </a:lnSpc>
              <a:spcBef>
                <a:spcPts val="0"/>
              </a:spcBef>
              <a:buFont typeface="Calibri" panose="020F0502020204030204" pitchFamily="34" charset="0"/>
              <a:buChar char="–"/>
            </a:pPr>
            <a:r>
              <a:rPr lang="en-US" sz="1800" dirty="0" smtClean="0">
                <a:solidFill>
                  <a:prstClr val="black"/>
                </a:solidFill>
              </a:rPr>
              <a:t>benchmark quality;</a:t>
            </a:r>
          </a:p>
          <a:p>
            <a:pPr lvl="2">
              <a:lnSpc>
                <a:spcPct val="100000"/>
              </a:lnSpc>
              <a:spcBef>
                <a:spcPts val="0"/>
              </a:spcBef>
              <a:buFont typeface="Calibri" panose="020F0502020204030204" pitchFamily="34" charset="0"/>
              <a:buChar char="–"/>
            </a:pPr>
            <a:r>
              <a:rPr lang="en-US" sz="1800" dirty="0" smtClean="0">
                <a:solidFill>
                  <a:prstClr val="black"/>
                </a:solidFill>
              </a:rPr>
              <a:t>quality of methodology; and</a:t>
            </a:r>
          </a:p>
          <a:p>
            <a:pPr lvl="2">
              <a:lnSpc>
                <a:spcPct val="100000"/>
              </a:lnSpc>
              <a:spcBef>
                <a:spcPts val="0"/>
              </a:spcBef>
              <a:buFont typeface="Calibri" panose="020F0502020204030204" pitchFamily="34" charset="0"/>
              <a:buChar char="–"/>
            </a:pPr>
            <a:r>
              <a:rPr lang="en-US" sz="1800" dirty="0" smtClean="0">
                <a:solidFill>
                  <a:prstClr val="black"/>
                </a:solidFill>
              </a:rPr>
              <a:t>accountability mechanisms.</a:t>
            </a:r>
          </a:p>
          <a:p>
            <a:pPr marL="914342" lvl="2" indent="0">
              <a:lnSpc>
                <a:spcPct val="100000"/>
              </a:lnSpc>
              <a:spcBef>
                <a:spcPts val="0"/>
              </a:spcBef>
              <a:buNone/>
            </a:pPr>
            <a:endParaRPr lang="en-US" sz="1800" dirty="0" smtClean="0"/>
          </a:p>
          <a:p>
            <a:pPr>
              <a:lnSpc>
                <a:spcPct val="100000"/>
              </a:lnSpc>
              <a:spcBef>
                <a:spcPts val="600"/>
              </a:spcBef>
            </a:pPr>
            <a:r>
              <a:rPr lang="en-US" sz="1800" b="1" dirty="0" smtClean="0"/>
              <a:t>Alternative Reference Rate Committee (ARRC) </a:t>
            </a:r>
            <a:r>
              <a:rPr lang="en-US" sz="1800" dirty="0"/>
              <a:t>- </a:t>
            </a:r>
            <a:r>
              <a:rPr lang="en-US" sz="1800" dirty="0">
                <a:hlinkClick r:id="rId4"/>
              </a:rPr>
              <a:t>https://www.arrc.nato.int</a:t>
            </a:r>
            <a:r>
              <a:rPr lang="en-US" sz="1800" dirty="0" smtClean="0">
                <a:hlinkClick r:id="rId4"/>
              </a:rPr>
              <a:t>/</a:t>
            </a:r>
            <a:r>
              <a:rPr lang="en-US" sz="1800" dirty="0" smtClean="0"/>
              <a:t> </a:t>
            </a:r>
            <a:endParaRPr lang="en-US" sz="1800" b="1" dirty="0" smtClean="0"/>
          </a:p>
          <a:p>
            <a:pPr>
              <a:lnSpc>
                <a:spcPct val="100000"/>
              </a:lnSpc>
              <a:spcBef>
                <a:spcPts val="0"/>
              </a:spcBef>
            </a:pPr>
            <a:endParaRPr lang="en-US" sz="800" dirty="0"/>
          </a:p>
          <a:p>
            <a:pPr lvl="1">
              <a:lnSpc>
                <a:spcPct val="100000"/>
              </a:lnSpc>
              <a:spcBef>
                <a:spcPts val="0"/>
              </a:spcBef>
              <a:buFont typeface="Calibri" panose="020F0502020204030204" pitchFamily="34" charset="0"/>
              <a:buChar char="–"/>
            </a:pPr>
            <a:r>
              <a:rPr lang="en-US" sz="1800" dirty="0" smtClean="0"/>
              <a:t>U.S committee formed by Federal Reserve in 2014 to address the Financial Stability Board’s review of financial benchmarks. Mandated to identify alternative reference rates rooted in transaction data which are compliant with IOSCO Principles, draft an adoption plan and consider best practices ensuring contractual resilience.</a:t>
            </a:r>
            <a:endParaRPr lang="en-US" sz="135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5"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9343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Glossary</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40934" y="982693"/>
            <a:ext cx="10808115" cy="5329056"/>
          </a:xfrm>
        </p:spPr>
        <p:txBody>
          <a:bodyPr>
            <a:noAutofit/>
          </a:bodyPr>
          <a:lstStyle/>
          <a:p>
            <a:pPr>
              <a:lnSpc>
                <a:spcPct val="100000"/>
              </a:lnSpc>
              <a:spcBef>
                <a:spcPts val="0"/>
              </a:spcBef>
            </a:pPr>
            <a:r>
              <a:rPr lang="en-US" sz="1800" b="1" dirty="0" smtClean="0"/>
              <a:t>Bank of England Working Group on Sterling Risk-Free Reference Rates </a:t>
            </a:r>
            <a:r>
              <a:rPr lang="en-US" sz="1800" dirty="0"/>
              <a:t>- </a:t>
            </a:r>
            <a:r>
              <a:rPr lang="en-US" sz="1800" dirty="0" smtClean="0">
                <a:hlinkClick r:id="rId2"/>
              </a:rPr>
              <a:t>http</a:t>
            </a:r>
            <a:r>
              <a:rPr lang="en-US" sz="1800" dirty="0">
                <a:hlinkClick r:id="rId2"/>
              </a:rPr>
              <a:t>://</a:t>
            </a:r>
            <a:r>
              <a:rPr lang="en-US" sz="1800" dirty="0" smtClean="0">
                <a:hlinkClick r:id="rId2"/>
              </a:rPr>
              <a:t>www.bankofengland.co.uk/markets/Pages/benchmarks/rfr.aspx</a:t>
            </a:r>
            <a:r>
              <a:rPr lang="en-US" sz="1800" dirty="0" smtClean="0"/>
              <a:t> </a:t>
            </a:r>
            <a:endParaRPr lang="en-US" sz="1800" b="1" dirty="0" smtClean="0"/>
          </a:p>
          <a:p>
            <a:pPr lvl="1">
              <a:lnSpc>
                <a:spcPct val="100000"/>
              </a:lnSpc>
              <a:spcBef>
                <a:spcPts val="600"/>
              </a:spcBef>
              <a:buFont typeface="Calibri" panose="020F0502020204030204" pitchFamily="34" charset="0"/>
              <a:buChar char="–"/>
            </a:pPr>
            <a:r>
              <a:rPr lang="en-US" sz="1800" dirty="0" smtClean="0"/>
              <a:t>UK committee formed by the Bank of England to develop a new risk free rate, including the identification of best practices for sterling RFRs, ensuring contractual robustness and devising an implementation strategy.</a:t>
            </a:r>
          </a:p>
          <a:p>
            <a:pPr marL="457172" lvl="1" indent="0">
              <a:lnSpc>
                <a:spcPct val="100000"/>
              </a:lnSpc>
              <a:spcBef>
                <a:spcPts val="600"/>
              </a:spcBef>
              <a:buNone/>
            </a:pPr>
            <a:endParaRPr lang="en-US" sz="1800" dirty="0"/>
          </a:p>
          <a:p>
            <a:pPr>
              <a:lnSpc>
                <a:spcPct val="100000"/>
              </a:lnSpc>
              <a:spcBef>
                <a:spcPts val="600"/>
              </a:spcBef>
            </a:pPr>
            <a:r>
              <a:rPr lang="en-US" sz="1800" b="1" dirty="0" smtClean="0"/>
              <a:t>Financial Conduct Authority (FCA) </a:t>
            </a:r>
            <a:r>
              <a:rPr lang="en-US" sz="1800" dirty="0"/>
              <a:t>- </a:t>
            </a:r>
            <a:r>
              <a:rPr lang="en-US" sz="1800" dirty="0">
                <a:hlinkClick r:id="rId3"/>
              </a:rPr>
              <a:t>https://www.fca.org.uk</a:t>
            </a:r>
            <a:r>
              <a:rPr lang="en-US" sz="1800" dirty="0" smtClean="0">
                <a:hlinkClick r:id="rId3"/>
              </a:rPr>
              <a:t>/</a:t>
            </a:r>
            <a:r>
              <a:rPr lang="en-US" sz="1800" dirty="0" smtClean="0"/>
              <a:t>  </a:t>
            </a:r>
          </a:p>
          <a:p>
            <a:pPr lvl="1">
              <a:lnSpc>
                <a:spcPct val="100000"/>
              </a:lnSpc>
              <a:spcBef>
                <a:spcPts val="0"/>
              </a:spcBef>
              <a:buFont typeface="Calibri" panose="020F0502020204030204" pitchFamily="34" charset="0"/>
              <a:buChar char="–"/>
            </a:pPr>
            <a:r>
              <a:rPr lang="en-US" sz="1800" dirty="0" smtClean="0">
                <a:solidFill>
                  <a:prstClr val="black"/>
                </a:solidFill>
              </a:rPr>
              <a:t>UK regulator with responsibility for benchmarks, including LIBOR, and has been charged with overseeing the reform of LIBOR (including sterling LIBOR).</a:t>
            </a:r>
          </a:p>
          <a:p>
            <a:pPr marL="457172" lvl="1" indent="0">
              <a:lnSpc>
                <a:spcPct val="100000"/>
              </a:lnSpc>
              <a:spcBef>
                <a:spcPts val="0"/>
              </a:spcBef>
              <a:buNone/>
            </a:pPr>
            <a:endParaRPr lang="en-US" sz="1800" dirty="0" smtClean="0">
              <a:solidFill>
                <a:prstClr val="black"/>
              </a:solidFill>
            </a:endParaRPr>
          </a:p>
          <a:p>
            <a:pPr>
              <a:lnSpc>
                <a:spcPct val="100000"/>
              </a:lnSpc>
              <a:spcBef>
                <a:spcPts val="600"/>
              </a:spcBef>
            </a:pPr>
            <a:r>
              <a:rPr lang="en-US" sz="1800" b="1" dirty="0"/>
              <a:t>Secured Overnight Funding Rate (SOFR) - </a:t>
            </a:r>
            <a:r>
              <a:rPr lang="en-US" sz="1800" dirty="0">
                <a:hlinkClick r:id="rId4"/>
              </a:rPr>
              <a:t>http://</a:t>
            </a:r>
            <a:r>
              <a:rPr lang="en-US" sz="1800" dirty="0" smtClean="0">
                <a:hlinkClick r:id="rId4"/>
              </a:rPr>
              <a:t>libertystreeteconomics.newyorkfed.org/2017/06/introducing-the-revised-broad-treasuries-financing-rate.html</a:t>
            </a:r>
            <a:r>
              <a:rPr lang="en-US" sz="1800" dirty="0" smtClean="0"/>
              <a:t> </a:t>
            </a:r>
          </a:p>
          <a:p>
            <a:pPr>
              <a:lnSpc>
                <a:spcPct val="100000"/>
              </a:lnSpc>
              <a:spcBef>
                <a:spcPts val="0"/>
              </a:spcBef>
            </a:pPr>
            <a:endParaRPr lang="en-US" sz="800" dirty="0"/>
          </a:p>
          <a:p>
            <a:pPr lvl="1">
              <a:lnSpc>
                <a:spcPct val="100000"/>
              </a:lnSpc>
              <a:spcBef>
                <a:spcPts val="0"/>
              </a:spcBef>
              <a:buFont typeface="Calibri" panose="020F0502020204030204" pitchFamily="34" charset="0"/>
              <a:buChar char="–"/>
            </a:pPr>
            <a:r>
              <a:rPr lang="en-US" sz="1800" dirty="0" smtClean="0"/>
              <a:t>Selected by ARRC as alternative reference rate to LIBOR, comprising UST BNY Triparty, DTCC Cleared Bilateral (trimmed) and GCF trades. </a:t>
            </a:r>
          </a:p>
          <a:p>
            <a:pPr lvl="1">
              <a:lnSpc>
                <a:spcPct val="100000"/>
              </a:lnSpc>
              <a:spcBef>
                <a:spcPts val="0"/>
              </a:spcBef>
              <a:buFont typeface="Calibri" panose="020F0502020204030204" pitchFamily="34" charset="0"/>
              <a:buChar char="–"/>
            </a:pPr>
            <a:r>
              <a:rPr lang="en-US" sz="1800" dirty="0" smtClean="0"/>
              <a:t>Total $660 billion notional volume. </a:t>
            </a:r>
          </a:p>
          <a:p>
            <a:pPr lvl="1">
              <a:lnSpc>
                <a:spcPct val="100000"/>
              </a:lnSpc>
              <a:spcBef>
                <a:spcPts val="0"/>
              </a:spcBef>
              <a:buFont typeface="Calibri" panose="020F0502020204030204" pitchFamily="34" charset="0"/>
              <a:buChar char="–"/>
            </a:pPr>
            <a:r>
              <a:rPr lang="en-US" sz="1800" dirty="0" smtClean="0"/>
              <a:t>Expected to be published April 2018.</a:t>
            </a:r>
          </a:p>
          <a:p>
            <a:pPr marL="457172" lvl="1" indent="0">
              <a:lnSpc>
                <a:spcPct val="100000"/>
              </a:lnSpc>
              <a:spcBef>
                <a:spcPts val="0"/>
              </a:spcBef>
              <a:buNone/>
            </a:pPr>
            <a:endParaRPr lang="en-US" sz="135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5"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7501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Glossary</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40934" y="982693"/>
            <a:ext cx="10808115" cy="5329056"/>
          </a:xfrm>
        </p:spPr>
        <p:txBody>
          <a:bodyPr>
            <a:noAutofit/>
          </a:bodyPr>
          <a:lstStyle/>
          <a:p>
            <a:pPr>
              <a:lnSpc>
                <a:spcPct val="100000"/>
              </a:lnSpc>
              <a:spcBef>
                <a:spcPts val="600"/>
              </a:spcBef>
            </a:pPr>
            <a:r>
              <a:rPr lang="en-US" sz="1800" b="1" dirty="0"/>
              <a:t>Sterling Over Night Index Average (SONIA) </a:t>
            </a:r>
            <a:r>
              <a:rPr lang="en-US" sz="1800" dirty="0"/>
              <a:t>–</a:t>
            </a:r>
            <a:r>
              <a:rPr lang="en-US" sz="1800" b="1" dirty="0"/>
              <a:t> </a:t>
            </a:r>
            <a:r>
              <a:rPr lang="en-US" sz="1800" dirty="0">
                <a:hlinkClick r:id="rId2"/>
              </a:rPr>
              <a:t>http://www.bankofengland.co.uk/markets/Pages/benchmarks/sonia.aspx</a:t>
            </a:r>
            <a:r>
              <a:rPr lang="en-US" sz="1800" dirty="0"/>
              <a:t> </a:t>
            </a:r>
          </a:p>
          <a:p>
            <a:pPr lvl="1">
              <a:lnSpc>
                <a:spcPct val="100000"/>
              </a:lnSpc>
              <a:spcBef>
                <a:spcPts val="0"/>
              </a:spcBef>
              <a:buFont typeface="Calibri" panose="020F0502020204030204" pitchFamily="34" charset="0"/>
              <a:buChar char="–"/>
            </a:pPr>
            <a:r>
              <a:rPr lang="en-US" sz="1800" dirty="0"/>
              <a:t>Weighted </a:t>
            </a:r>
            <a:r>
              <a:rPr lang="en-US" sz="1800"/>
              <a:t>average </a:t>
            </a:r>
            <a:r>
              <a:rPr lang="en-US" sz="1800" smtClean="0"/>
              <a:t>rate </a:t>
            </a:r>
            <a:r>
              <a:rPr lang="en-US" sz="1800" dirty="0"/>
              <a:t>of all unsecured overnight sterling transactions in London through </a:t>
            </a:r>
            <a:r>
              <a:rPr lang="en-US" sz="1800" dirty="0" smtClean="0"/>
              <a:t>Wholesale Markets Brokers’ Association (WMBA).</a:t>
            </a:r>
            <a:endParaRPr lang="en-US" sz="1800" dirty="0"/>
          </a:p>
          <a:p>
            <a:pPr lvl="1">
              <a:lnSpc>
                <a:spcPct val="100000"/>
              </a:lnSpc>
              <a:spcBef>
                <a:spcPts val="0"/>
              </a:spcBef>
              <a:buFont typeface="Calibri" panose="020F0502020204030204" pitchFamily="34" charset="0"/>
              <a:buChar char="–"/>
            </a:pPr>
            <a:r>
              <a:rPr lang="en-US" sz="1800" dirty="0"/>
              <a:t>Currently undergoing reform project</a:t>
            </a:r>
            <a:r>
              <a:rPr lang="en-US" sz="1800" dirty="0" smtClean="0"/>
              <a:t>.</a:t>
            </a:r>
          </a:p>
          <a:p>
            <a:pPr marL="457172" lvl="1" indent="0">
              <a:lnSpc>
                <a:spcPct val="100000"/>
              </a:lnSpc>
              <a:spcBef>
                <a:spcPts val="0"/>
              </a:spcBef>
              <a:buNone/>
            </a:pPr>
            <a:endParaRPr lang="en-US" sz="1350" dirty="0"/>
          </a:p>
          <a:p>
            <a:pPr>
              <a:lnSpc>
                <a:spcPct val="100000"/>
              </a:lnSpc>
              <a:spcBef>
                <a:spcPts val="600"/>
              </a:spcBef>
            </a:pPr>
            <a:r>
              <a:rPr lang="en-US" sz="1800" b="1" dirty="0" smtClean="0"/>
              <a:t>LIBOR Governance Structure </a:t>
            </a:r>
            <a:r>
              <a:rPr lang="en-US" sz="1800" dirty="0"/>
              <a:t>- </a:t>
            </a:r>
            <a:r>
              <a:rPr lang="en-US" sz="1800" dirty="0">
                <a:hlinkClick r:id="rId3"/>
              </a:rPr>
              <a:t>https://</a:t>
            </a:r>
            <a:r>
              <a:rPr lang="en-US" sz="1800" dirty="0" smtClean="0">
                <a:hlinkClick r:id="rId3"/>
              </a:rPr>
              <a:t>www.theice.com/iba/governance</a:t>
            </a:r>
            <a:r>
              <a:rPr lang="en-US" sz="1800" dirty="0" smtClean="0"/>
              <a:t>  </a:t>
            </a:r>
          </a:p>
          <a:p>
            <a:pPr lvl="1">
              <a:lnSpc>
                <a:spcPct val="100000"/>
              </a:lnSpc>
              <a:spcBef>
                <a:spcPts val="0"/>
              </a:spcBef>
              <a:buFont typeface="Calibri" panose="020F0502020204030204" pitchFamily="34" charset="0"/>
              <a:buChar char="–"/>
            </a:pPr>
            <a:r>
              <a:rPr lang="en-US" sz="1800" dirty="0" smtClean="0">
                <a:solidFill>
                  <a:prstClr val="black"/>
                </a:solidFill>
              </a:rPr>
              <a:t>Since 2014 LIBOR has been administered by the ICE Benchmark Association (IBA), a subsidiary of the Intercontinental Exchange (ICE), and is regulated by the FCA.</a:t>
            </a:r>
          </a:p>
          <a:p>
            <a:pPr marL="457172" lvl="1" indent="0">
              <a:lnSpc>
                <a:spcPct val="100000"/>
              </a:lnSpc>
              <a:spcBef>
                <a:spcPts val="0"/>
              </a:spcBef>
              <a:buNone/>
            </a:pPr>
            <a:endParaRPr lang="en-US" sz="1800" dirty="0" smtClean="0">
              <a:solidFill>
                <a:prstClr val="black"/>
              </a:solidFill>
            </a:endParaRPr>
          </a:p>
          <a:p>
            <a:pPr>
              <a:lnSpc>
                <a:spcPct val="100000"/>
              </a:lnSpc>
              <a:spcBef>
                <a:spcPts val="600"/>
              </a:spcBef>
            </a:pPr>
            <a:r>
              <a:rPr lang="en-US" sz="1800" b="1" dirty="0" smtClean="0"/>
              <a:t>Market Participant Group </a:t>
            </a:r>
            <a:r>
              <a:rPr lang="en-US" sz="1800" b="1" dirty="0"/>
              <a:t>- </a:t>
            </a:r>
            <a:r>
              <a:rPr lang="en-US" sz="1800" dirty="0">
                <a:hlinkClick r:id="rId4"/>
              </a:rPr>
              <a:t>http://www.fsb.org/2014/07/r_140722b</a:t>
            </a:r>
            <a:r>
              <a:rPr lang="en-US" sz="1800" dirty="0" smtClean="0">
                <a:hlinkClick r:id="rId4"/>
              </a:rPr>
              <a:t>/</a:t>
            </a:r>
            <a:r>
              <a:rPr lang="en-US" sz="1800" dirty="0" smtClean="0"/>
              <a:t> </a:t>
            </a:r>
            <a:endParaRPr lang="en-US" sz="800" dirty="0"/>
          </a:p>
          <a:p>
            <a:pPr lvl="1">
              <a:lnSpc>
                <a:spcPct val="100000"/>
              </a:lnSpc>
              <a:spcBef>
                <a:spcPts val="0"/>
              </a:spcBef>
              <a:buFont typeface="Calibri" panose="020F0502020204030204" pitchFamily="34" charset="0"/>
              <a:buChar char="–"/>
            </a:pPr>
            <a:r>
              <a:rPr lang="en-US" sz="1800" dirty="0" smtClean="0"/>
              <a:t>Formed and guided by the Official Steering Sector Group (OSSG) of the Financial Stability Board (FSB) in 2013, the MPG is made up of industry experts covering most target markets. With feedback from the OSSG, the MPG was tasked with identifying feasible and viable alternative reference rates and recommending potential transition paths. Their final report published in 2014 included statistics on the depth of LIBOR-related markets.</a:t>
            </a:r>
          </a:p>
          <a:p>
            <a:pPr marL="457172" lvl="1" indent="0">
              <a:lnSpc>
                <a:spcPct val="100000"/>
              </a:lnSpc>
              <a:spcBef>
                <a:spcPts val="0"/>
              </a:spcBef>
              <a:buNone/>
            </a:pPr>
            <a:endParaRPr lang="en-US" sz="135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5"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0426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IBOR Reform</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38176" y="982693"/>
            <a:ext cx="10810874" cy="5145248"/>
          </a:xfrm>
        </p:spPr>
        <p:txBody>
          <a:bodyPr>
            <a:noAutofit/>
          </a:bodyPr>
          <a:lstStyle/>
          <a:p>
            <a:pPr marL="0" indent="0">
              <a:lnSpc>
                <a:spcPct val="100000"/>
              </a:lnSpc>
              <a:spcBef>
                <a:spcPts val="0"/>
              </a:spcBef>
              <a:buNone/>
            </a:pPr>
            <a:r>
              <a:rPr lang="en-US" sz="1800" b="1" dirty="0" smtClean="0"/>
              <a:t>Background</a:t>
            </a:r>
          </a:p>
          <a:p>
            <a:pPr marL="0" indent="0">
              <a:lnSpc>
                <a:spcPct val="100000"/>
              </a:lnSpc>
              <a:spcBef>
                <a:spcPts val="0"/>
              </a:spcBef>
              <a:buNone/>
            </a:pPr>
            <a:endParaRPr lang="en-US" sz="800" b="1" dirty="0"/>
          </a:p>
          <a:p>
            <a:pPr lvl="1">
              <a:lnSpc>
                <a:spcPct val="100000"/>
              </a:lnSpc>
              <a:spcBef>
                <a:spcPts val="600"/>
              </a:spcBef>
            </a:pPr>
            <a:r>
              <a:rPr lang="en-US" sz="1800" dirty="0"/>
              <a:t>FSB </a:t>
            </a:r>
            <a:r>
              <a:rPr lang="en-US" sz="1800" dirty="0" smtClean="0"/>
              <a:t>Official Sector Steering Group (OSSG) </a:t>
            </a:r>
            <a:r>
              <a:rPr lang="en-US" sz="1800" i="1" dirty="0">
                <a:latin typeface="Calibri" panose="020F0502020204030204" pitchFamily="34" charset="0"/>
              </a:rPr>
              <a:t>Reforming Major Interest Rate Benchmarks </a:t>
            </a:r>
            <a:r>
              <a:rPr lang="en-US" sz="1800" dirty="0">
                <a:latin typeface="Calibri" panose="020F0502020204030204" pitchFamily="34" charset="0"/>
              </a:rPr>
              <a:t>(July 2014</a:t>
            </a:r>
            <a:r>
              <a:rPr lang="en-US" sz="1800" dirty="0" smtClean="0">
                <a:latin typeface="Calibri" panose="020F0502020204030204" pitchFamily="34" charset="0"/>
              </a:rPr>
              <a:t>) </a:t>
            </a:r>
          </a:p>
          <a:p>
            <a:pPr lvl="2">
              <a:lnSpc>
                <a:spcPct val="100000"/>
              </a:lnSpc>
              <a:spcBef>
                <a:spcPts val="600"/>
              </a:spcBef>
              <a:buFont typeface="Calibri" panose="020F0502020204030204" pitchFamily="34" charset="0"/>
              <a:buChar char="–"/>
            </a:pPr>
            <a:r>
              <a:rPr lang="en-US" sz="1800" dirty="0" smtClean="0"/>
              <a:t>Progress </a:t>
            </a:r>
            <a:r>
              <a:rPr lang="en-US" sz="1800" dirty="0"/>
              <a:t>reports in July 2015 and July </a:t>
            </a:r>
            <a:r>
              <a:rPr lang="en-US" sz="1800" dirty="0" smtClean="0"/>
              <a:t>2016</a:t>
            </a:r>
          </a:p>
          <a:p>
            <a:pPr lvl="2">
              <a:lnSpc>
                <a:spcPct val="100000"/>
              </a:lnSpc>
              <a:spcBef>
                <a:spcPts val="600"/>
              </a:spcBef>
              <a:buFont typeface="Calibri" panose="020F0502020204030204" pitchFamily="34" charset="0"/>
              <a:buChar char="–"/>
            </a:pPr>
            <a:r>
              <a:rPr lang="en-US" sz="1800" dirty="0" smtClean="0"/>
              <a:t>Covers:</a:t>
            </a:r>
            <a:endParaRPr lang="en-US" sz="1800" dirty="0"/>
          </a:p>
          <a:p>
            <a:pPr lvl="3">
              <a:lnSpc>
                <a:spcPct val="100000"/>
              </a:lnSpc>
              <a:spcBef>
                <a:spcPts val="600"/>
              </a:spcBef>
              <a:buFont typeface="Courier New" panose="02070309020205020404" pitchFamily="49" charset="0"/>
              <a:buChar char="o"/>
            </a:pPr>
            <a:r>
              <a:rPr lang="en-US" dirty="0"/>
              <a:t>IBOR </a:t>
            </a:r>
            <a:r>
              <a:rPr lang="en-US" dirty="0" smtClean="0"/>
              <a:t>Enhancements – carried out by IBOR administrators</a:t>
            </a:r>
            <a:endParaRPr lang="en-US" dirty="0"/>
          </a:p>
          <a:p>
            <a:pPr lvl="3">
              <a:lnSpc>
                <a:spcPct val="100000"/>
              </a:lnSpc>
              <a:spcBef>
                <a:spcPts val="600"/>
              </a:spcBef>
              <a:buFont typeface="Courier New" panose="02070309020205020404" pitchFamily="49" charset="0"/>
              <a:buChar char="o"/>
            </a:pPr>
            <a:r>
              <a:rPr lang="en-US" dirty="0"/>
              <a:t>Transition to risk-free </a:t>
            </a:r>
            <a:r>
              <a:rPr lang="en-US" dirty="0" smtClean="0"/>
              <a:t>rates – carried out by public-private sector risk-free rate working groups</a:t>
            </a:r>
            <a:endParaRPr lang="en-US" dirty="0"/>
          </a:p>
          <a:p>
            <a:pPr lvl="3">
              <a:lnSpc>
                <a:spcPct val="100000"/>
              </a:lnSpc>
              <a:spcBef>
                <a:spcPts val="600"/>
              </a:spcBef>
              <a:buFont typeface="Courier New" panose="02070309020205020404" pitchFamily="49" charset="0"/>
              <a:buChar char="o"/>
            </a:pPr>
            <a:r>
              <a:rPr lang="en-US" dirty="0"/>
              <a:t>Implementation of </a:t>
            </a:r>
            <a:r>
              <a:rPr lang="en-US" dirty="0" smtClean="0"/>
              <a:t>fallbacks – carried out by ISDA and its members</a:t>
            </a:r>
            <a:endParaRPr lang="en-US" sz="300" dirty="0"/>
          </a:p>
          <a:p>
            <a:pPr marL="0" indent="0">
              <a:lnSpc>
                <a:spcPct val="100000"/>
              </a:lnSpc>
              <a:spcBef>
                <a:spcPts val="0"/>
              </a:spcBef>
              <a:buNone/>
            </a:pPr>
            <a:r>
              <a:rPr lang="en-US" sz="1800" b="1" dirty="0" smtClean="0"/>
              <a:t>Recent</a:t>
            </a:r>
          </a:p>
          <a:p>
            <a:pPr marL="0" indent="0">
              <a:lnSpc>
                <a:spcPct val="100000"/>
              </a:lnSpc>
              <a:spcBef>
                <a:spcPts val="0"/>
              </a:spcBef>
              <a:buNone/>
            </a:pPr>
            <a:endParaRPr lang="en-US" sz="800" b="1" dirty="0" smtClean="0"/>
          </a:p>
          <a:p>
            <a:pPr lvl="1">
              <a:lnSpc>
                <a:spcPct val="100000"/>
              </a:lnSpc>
              <a:spcBef>
                <a:spcPts val="0"/>
              </a:spcBef>
            </a:pPr>
            <a:r>
              <a:rPr lang="en-US" sz="1800" i="1" dirty="0" smtClean="0"/>
              <a:t>The Future of LIBOR </a:t>
            </a:r>
            <a:r>
              <a:rPr lang="en-US" sz="1800" dirty="0" smtClean="0"/>
              <a:t>July 2017 speech by the UK FCA’s Andrew Bailey (</a:t>
            </a:r>
            <a:r>
              <a:rPr lang="en-US" sz="1800" dirty="0" smtClean="0">
                <a:hlinkClick r:id="rId2"/>
              </a:rPr>
              <a:t>https://www.fca.org.uk/news/speeches/the-future-of-libor</a:t>
            </a:r>
            <a:r>
              <a:rPr lang="en-US" sz="1800" dirty="0" smtClean="0"/>
              <a:t>)</a:t>
            </a:r>
          </a:p>
          <a:p>
            <a:pPr lvl="2">
              <a:lnSpc>
                <a:spcPct val="100000"/>
              </a:lnSpc>
              <a:spcBef>
                <a:spcPts val="0"/>
              </a:spcBef>
              <a:buFont typeface="Calibri" panose="020F0502020204030204" pitchFamily="34" charset="0"/>
              <a:buChar char="–"/>
            </a:pPr>
            <a:r>
              <a:rPr lang="en-US" sz="1800" dirty="0" smtClean="0"/>
              <a:t>UK FCA will not use its influence or legal powers to persuade or compel panel banks to make LIBOR submissions after the end of 2021</a:t>
            </a:r>
          </a:p>
          <a:p>
            <a:pPr lvl="1">
              <a:lnSpc>
                <a:spcPct val="100000"/>
              </a:lnSpc>
              <a:spcBef>
                <a:spcPts val="0"/>
              </a:spcBef>
            </a:pPr>
            <a:r>
              <a:rPr lang="en-US" sz="1800" dirty="0"/>
              <a:t>ECB </a:t>
            </a:r>
            <a:r>
              <a:rPr lang="en-US" sz="1800" dirty="0" smtClean="0"/>
              <a:t>announced in September 2017 publication by 2020 of </a:t>
            </a:r>
            <a:r>
              <a:rPr lang="en-US" sz="1800" dirty="0"/>
              <a:t>new ‘backstop’ reference rate (</a:t>
            </a:r>
            <a:r>
              <a:rPr lang="en-US" sz="1800" dirty="0">
                <a:hlinkClick r:id="rId3"/>
              </a:rPr>
              <a:t>https://www.ecb.europa.eu/press/pr/date/2017/html/ecb.pr170921.en.html</a:t>
            </a:r>
            <a:r>
              <a:rPr lang="en-US" sz="1800" dirty="0"/>
              <a:t>) </a:t>
            </a:r>
            <a:endParaRPr lang="en-US" sz="1800" dirty="0" smtClean="0"/>
          </a:p>
          <a:p>
            <a:pPr lvl="2">
              <a:lnSpc>
                <a:spcPct val="100000"/>
              </a:lnSpc>
              <a:spcBef>
                <a:spcPts val="0"/>
              </a:spcBef>
              <a:buFont typeface="Calibri" panose="020F0502020204030204" pitchFamily="34" charset="0"/>
              <a:buChar char="–"/>
            </a:pPr>
            <a:r>
              <a:rPr lang="en-US" sz="1800" dirty="0" smtClean="0"/>
              <a:t>Entirely transaction based rate using EUR-denominated trade data reported pursuant to ECB’s money market statistical reporting (MMSR)</a:t>
            </a:r>
          </a:p>
          <a:p>
            <a:pPr marL="457172" lvl="1" indent="0">
              <a:lnSpc>
                <a:spcPct val="100000"/>
              </a:lnSpc>
              <a:spcBef>
                <a:spcPts val="0"/>
              </a:spcBef>
              <a:buNone/>
            </a:pPr>
            <a:endParaRPr lang="en-US" sz="1800" dirty="0"/>
          </a:p>
          <a:p>
            <a:pPr marL="914342" lvl="2" indent="0">
              <a:lnSpc>
                <a:spcPct val="100000"/>
              </a:lnSpc>
              <a:spcBef>
                <a:spcPts val="0"/>
              </a:spcBef>
              <a:buNone/>
            </a:pPr>
            <a:endParaRPr lang="en-US" sz="1800" dirty="0" smtClean="0"/>
          </a:p>
          <a:p>
            <a:pPr lvl="2">
              <a:lnSpc>
                <a:spcPct val="100000"/>
              </a:lnSpc>
              <a:spcBef>
                <a:spcPts val="0"/>
              </a:spcBef>
              <a:buFont typeface="Calibri" panose="020F0502020204030204" pitchFamily="34" charset="0"/>
              <a:buChar char="–"/>
            </a:pPr>
            <a:endParaRPr lang="en-US" sz="180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4"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900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Transitions to Risk-Free Rates</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38176" y="982693"/>
            <a:ext cx="10810874" cy="5145248"/>
          </a:xfrm>
        </p:spPr>
        <p:txBody>
          <a:bodyPr>
            <a:noAutofit/>
          </a:bodyPr>
          <a:lstStyle/>
          <a:p>
            <a:pPr marL="0" indent="0">
              <a:lnSpc>
                <a:spcPct val="100000"/>
              </a:lnSpc>
              <a:spcBef>
                <a:spcPts val="0"/>
              </a:spcBef>
              <a:buNone/>
            </a:pPr>
            <a:r>
              <a:rPr lang="en-US" sz="1800" b="1" dirty="0" smtClean="0"/>
              <a:t>Background</a:t>
            </a:r>
          </a:p>
          <a:p>
            <a:pPr marL="0" indent="0">
              <a:lnSpc>
                <a:spcPct val="100000"/>
              </a:lnSpc>
              <a:spcBef>
                <a:spcPts val="0"/>
              </a:spcBef>
              <a:buNone/>
            </a:pPr>
            <a:endParaRPr lang="en-US" sz="1800" b="1" dirty="0"/>
          </a:p>
          <a:p>
            <a:pPr>
              <a:lnSpc>
                <a:spcPct val="100000"/>
              </a:lnSpc>
              <a:spcBef>
                <a:spcPts val="0"/>
              </a:spcBef>
            </a:pPr>
            <a:r>
              <a:rPr lang="en-US" sz="1800" dirty="0" smtClean="0">
                <a:latin typeface="Calibri" panose="020F0502020204030204" pitchFamily="34" charset="0"/>
              </a:rPr>
              <a:t>FSB OSSG </a:t>
            </a:r>
            <a:r>
              <a:rPr lang="en-US" sz="1800" i="1" dirty="0">
                <a:latin typeface="Calibri" panose="020F0502020204030204" pitchFamily="34" charset="0"/>
              </a:rPr>
              <a:t>Reforming Major Interest Rate Benchmarks </a:t>
            </a:r>
            <a:r>
              <a:rPr lang="en-US" sz="1800" dirty="0">
                <a:latin typeface="Calibri" panose="020F0502020204030204" pitchFamily="34" charset="0"/>
              </a:rPr>
              <a:t>(July 2014</a:t>
            </a:r>
            <a:r>
              <a:rPr lang="en-US" sz="1800" dirty="0" smtClean="0">
                <a:latin typeface="Calibri" panose="020F0502020204030204" pitchFamily="34" charset="0"/>
              </a:rPr>
              <a:t>)</a:t>
            </a:r>
          </a:p>
          <a:p>
            <a:pPr marL="0" indent="0">
              <a:lnSpc>
                <a:spcPct val="100000"/>
              </a:lnSpc>
              <a:spcBef>
                <a:spcPts val="0"/>
              </a:spcBef>
              <a:buNone/>
            </a:pPr>
            <a:endParaRPr lang="en-US" sz="800" dirty="0">
              <a:latin typeface="Calibri" panose="020F0502020204030204" pitchFamily="34" charset="0"/>
            </a:endParaRPr>
          </a:p>
          <a:p>
            <a:pPr lvl="1">
              <a:lnSpc>
                <a:spcPct val="100000"/>
              </a:lnSpc>
              <a:spcBef>
                <a:spcPts val="0"/>
              </a:spcBef>
              <a:buFont typeface="Calibri" panose="020F0502020204030204" pitchFamily="34" charset="0"/>
              <a:buChar char="–"/>
            </a:pPr>
            <a:r>
              <a:rPr lang="en-US" sz="1800" dirty="0" smtClean="0">
                <a:latin typeface="Calibri" panose="020F0502020204030204" pitchFamily="34" charset="0"/>
              </a:rPr>
              <a:t>Certain </a:t>
            </a:r>
            <a:r>
              <a:rPr lang="en-US" sz="1800" dirty="0">
                <a:latin typeface="Calibri" panose="020F0502020204030204" pitchFamily="34" charset="0"/>
              </a:rPr>
              <a:t>financial transactions, including many derivatives transactions, are better suited to reference rates that are closer to </a:t>
            </a:r>
            <a:r>
              <a:rPr lang="en-US" sz="1800" dirty="0" smtClean="0">
                <a:latin typeface="Calibri" panose="020F0502020204030204" pitchFamily="34" charset="0"/>
              </a:rPr>
              <a:t>risk-free</a:t>
            </a:r>
          </a:p>
          <a:p>
            <a:pPr marL="457172" lvl="1" indent="0">
              <a:lnSpc>
                <a:spcPct val="100000"/>
              </a:lnSpc>
              <a:spcBef>
                <a:spcPts val="0"/>
              </a:spcBef>
              <a:buNone/>
            </a:pPr>
            <a:endParaRPr lang="en-US" sz="1800" dirty="0" smtClean="0">
              <a:latin typeface="Calibri" panose="020F0502020204030204" pitchFamily="34" charset="0"/>
            </a:endParaRPr>
          </a:p>
          <a:p>
            <a:pPr>
              <a:lnSpc>
                <a:spcPct val="100000"/>
              </a:lnSpc>
              <a:spcBef>
                <a:spcPts val="0"/>
              </a:spcBef>
            </a:pPr>
            <a:r>
              <a:rPr lang="en-US" sz="1800" dirty="0" smtClean="0">
                <a:latin typeface="Calibri" panose="020F0502020204030204" pitchFamily="34" charset="0"/>
              </a:rPr>
              <a:t>Major Currency Groups And Rates Selected:</a:t>
            </a:r>
            <a:endParaRPr lang="en-US" sz="1800" dirty="0">
              <a:latin typeface="Calibri" panose="020F0502020204030204" pitchFamily="34" charset="0"/>
            </a:endParaRPr>
          </a:p>
          <a:p>
            <a:pPr marL="0" indent="0">
              <a:lnSpc>
                <a:spcPct val="100000"/>
              </a:lnSpc>
              <a:spcBef>
                <a:spcPts val="0"/>
              </a:spcBef>
              <a:buNone/>
            </a:pPr>
            <a:endParaRPr lang="en-US" sz="1800" dirty="0">
              <a:latin typeface="Calibri" panose="020F0502020204030204" pitchFamily="34" charset="0"/>
            </a:endParaRPr>
          </a:p>
          <a:p>
            <a:pPr lvl="1">
              <a:lnSpc>
                <a:spcPct val="100000"/>
              </a:lnSpc>
              <a:spcBef>
                <a:spcPts val="0"/>
              </a:spcBef>
            </a:pPr>
            <a:endParaRPr lang="en-US" sz="1800" dirty="0" smtClean="0">
              <a:latin typeface="Calibri" panose="020F0502020204030204" pitchFamily="34" charset="0"/>
            </a:endParaRPr>
          </a:p>
          <a:p>
            <a:pPr lvl="1">
              <a:lnSpc>
                <a:spcPct val="100000"/>
              </a:lnSpc>
              <a:spcBef>
                <a:spcPts val="0"/>
              </a:spcBef>
            </a:pPr>
            <a:endParaRPr lang="en-US" sz="1800" dirty="0">
              <a:latin typeface="Calibri" panose="020F0502020204030204" pitchFamily="34" charset="0"/>
            </a:endParaRPr>
          </a:p>
          <a:p>
            <a:pPr lvl="1">
              <a:lnSpc>
                <a:spcPct val="100000"/>
              </a:lnSpc>
              <a:spcBef>
                <a:spcPts val="0"/>
              </a:spcBef>
            </a:pPr>
            <a:endParaRPr lang="en-US" sz="1800" dirty="0" smtClean="0">
              <a:latin typeface="Calibri" panose="020F0502020204030204" pitchFamily="34" charset="0"/>
            </a:endParaRPr>
          </a:p>
          <a:p>
            <a:pPr lvl="1">
              <a:lnSpc>
                <a:spcPct val="100000"/>
              </a:lnSpc>
              <a:spcBef>
                <a:spcPts val="0"/>
              </a:spcBef>
            </a:pPr>
            <a:endParaRPr lang="en-US" sz="1800" dirty="0">
              <a:latin typeface="Calibri" panose="020F0502020204030204" pitchFamily="34" charset="0"/>
            </a:endParaRPr>
          </a:p>
          <a:p>
            <a:pPr lvl="1">
              <a:lnSpc>
                <a:spcPct val="100000"/>
              </a:lnSpc>
              <a:spcBef>
                <a:spcPts val="0"/>
              </a:spcBef>
            </a:pPr>
            <a:endParaRPr lang="en-US" sz="1800" dirty="0" smtClean="0">
              <a:latin typeface="Calibri" panose="020F0502020204030204" pitchFamily="34" charset="0"/>
            </a:endParaRPr>
          </a:p>
          <a:p>
            <a:pPr lvl="1">
              <a:lnSpc>
                <a:spcPct val="100000"/>
              </a:lnSpc>
              <a:spcBef>
                <a:spcPts val="0"/>
              </a:spcBef>
            </a:pPr>
            <a:endParaRPr lang="en-US" sz="1800" dirty="0">
              <a:latin typeface="Calibri" panose="020F0502020204030204" pitchFamily="34" charset="0"/>
            </a:endParaRPr>
          </a:p>
          <a:p>
            <a:pPr lvl="1">
              <a:lnSpc>
                <a:spcPct val="100000"/>
              </a:lnSpc>
              <a:spcBef>
                <a:spcPts val="0"/>
              </a:spcBef>
            </a:pPr>
            <a:endParaRPr lang="en-US" sz="1800" dirty="0" smtClean="0">
              <a:latin typeface="Calibri" panose="020F0502020204030204" pitchFamily="34" charset="0"/>
            </a:endParaRPr>
          </a:p>
          <a:p>
            <a:pPr lvl="1">
              <a:lnSpc>
                <a:spcPct val="100000"/>
              </a:lnSpc>
              <a:spcBef>
                <a:spcPts val="0"/>
              </a:spcBef>
            </a:pPr>
            <a:endParaRPr lang="en-US" sz="1800" dirty="0">
              <a:latin typeface="Calibri" panose="020F0502020204030204" pitchFamily="34" charset="0"/>
            </a:endParaRPr>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2"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523350282"/>
              </p:ext>
            </p:extLst>
          </p:nvPr>
        </p:nvGraphicFramePr>
        <p:xfrm>
          <a:off x="1514765" y="3339485"/>
          <a:ext cx="8127999" cy="2743200"/>
        </p:xfrm>
        <a:graphic>
          <a:graphicData uri="http://schemas.openxmlformats.org/drawingml/2006/table">
            <a:tbl>
              <a:tblPr bandRow="1">
                <a:tableStyleId>{5C22544A-7EE6-4342-B048-85BDC9FD1C3A}</a:tableStyleId>
              </a:tblPr>
              <a:tblGrid>
                <a:gridCol w="2709333"/>
                <a:gridCol w="2709333"/>
                <a:gridCol w="2709333"/>
              </a:tblGrid>
              <a:tr h="0">
                <a:tc>
                  <a:txBody>
                    <a:bodyPr/>
                    <a:lstStyle/>
                    <a:p>
                      <a:r>
                        <a:rPr lang="en-US" dirty="0" smtClean="0"/>
                        <a:t>United States</a:t>
                      </a:r>
                      <a:endParaRPr lang="en-US" dirty="0"/>
                    </a:p>
                  </a:txBody>
                  <a:tcPr/>
                </a:tc>
                <a:tc>
                  <a:txBody>
                    <a:bodyPr/>
                    <a:lstStyle/>
                    <a:p>
                      <a:r>
                        <a:rPr lang="en-US" dirty="0" smtClean="0">
                          <a:solidFill>
                            <a:schemeClr val="tx1"/>
                          </a:solidFill>
                        </a:rPr>
                        <a:t>Federal Reserve</a:t>
                      </a:r>
                      <a:r>
                        <a:rPr lang="en-US" baseline="0" dirty="0" smtClean="0">
                          <a:solidFill>
                            <a:schemeClr val="tx1"/>
                          </a:solidFill>
                        </a:rPr>
                        <a:t> </a:t>
                      </a:r>
                      <a:r>
                        <a:rPr lang="en-US" dirty="0" smtClean="0"/>
                        <a:t>Alternative</a:t>
                      </a:r>
                      <a:r>
                        <a:rPr lang="en-US" baseline="0" dirty="0" smtClean="0"/>
                        <a:t> Reference Rates Committee (ARRC)</a:t>
                      </a:r>
                      <a:endParaRPr lang="en-US" dirty="0"/>
                    </a:p>
                  </a:txBody>
                  <a:tcPr/>
                </a:tc>
                <a:tc>
                  <a:txBody>
                    <a:bodyPr/>
                    <a:lstStyle/>
                    <a:p>
                      <a:r>
                        <a:rPr lang="en-US" dirty="0" smtClean="0"/>
                        <a:t>SOFR (the broad treasuries repo financing rate to be published by the NY Fed)</a:t>
                      </a:r>
                      <a:endParaRPr lang="en-US" dirty="0"/>
                    </a:p>
                  </a:txBody>
                  <a:tcPr/>
                </a:tc>
              </a:tr>
              <a:tr h="370840">
                <a:tc>
                  <a:txBody>
                    <a:bodyPr/>
                    <a:lstStyle/>
                    <a:p>
                      <a:r>
                        <a:rPr lang="en-US" dirty="0" smtClean="0"/>
                        <a:t>United Kingdom</a:t>
                      </a:r>
                      <a:endParaRPr lang="en-US" dirty="0"/>
                    </a:p>
                  </a:txBody>
                  <a:tcPr/>
                </a:tc>
                <a:tc>
                  <a:txBody>
                    <a:bodyPr/>
                    <a:lstStyle/>
                    <a:p>
                      <a:r>
                        <a:rPr lang="en-US" dirty="0" smtClean="0">
                          <a:solidFill>
                            <a:schemeClr val="tx1"/>
                          </a:solidFill>
                        </a:rPr>
                        <a:t>Bank</a:t>
                      </a:r>
                      <a:r>
                        <a:rPr lang="en-US" baseline="0" dirty="0" smtClean="0">
                          <a:solidFill>
                            <a:schemeClr val="tx1"/>
                          </a:solidFill>
                        </a:rPr>
                        <a:t> of England</a:t>
                      </a:r>
                      <a:r>
                        <a:rPr lang="en-US" baseline="0" dirty="0" smtClean="0">
                          <a:solidFill>
                            <a:srgbClr val="FF0000"/>
                          </a:solidFill>
                        </a:rPr>
                        <a:t> </a:t>
                      </a:r>
                      <a:r>
                        <a:rPr lang="en-US" dirty="0" smtClean="0"/>
                        <a:t>Working Group on Sterling Risk-Free Reference Rates</a:t>
                      </a:r>
                      <a:endParaRPr lang="en-US" dirty="0"/>
                    </a:p>
                  </a:txBody>
                  <a:tcPr/>
                </a:tc>
                <a:tc>
                  <a:txBody>
                    <a:bodyPr/>
                    <a:lstStyle/>
                    <a:p>
                      <a:r>
                        <a:rPr lang="en-US" dirty="0" smtClean="0"/>
                        <a:t>Reformed</a:t>
                      </a:r>
                      <a:r>
                        <a:rPr lang="en-US" baseline="0" dirty="0" smtClean="0"/>
                        <a:t> SONIA</a:t>
                      </a:r>
                      <a:endParaRPr lang="en-US" dirty="0"/>
                    </a:p>
                  </a:txBody>
                  <a:tcPr/>
                </a:tc>
              </a:tr>
              <a:tr h="370840">
                <a:tc>
                  <a:txBody>
                    <a:bodyPr/>
                    <a:lstStyle/>
                    <a:p>
                      <a:r>
                        <a:rPr lang="en-US" dirty="0" smtClean="0"/>
                        <a:t>Japan</a:t>
                      </a:r>
                      <a:endParaRPr lang="en-US" dirty="0"/>
                    </a:p>
                  </a:txBody>
                  <a:tcPr/>
                </a:tc>
                <a:tc>
                  <a:txBody>
                    <a:bodyPr/>
                    <a:lstStyle/>
                    <a:p>
                      <a:r>
                        <a:rPr lang="en-US" dirty="0" smtClean="0"/>
                        <a:t>Bank of Japan Study Group on Risk-Free</a:t>
                      </a:r>
                      <a:r>
                        <a:rPr lang="en-US" baseline="0" dirty="0" smtClean="0"/>
                        <a:t> Reference Rates</a:t>
                      </a:r>
                      <a:endParaRPr lang="en-US" dirty="0"/>
                    </a:p>
                  </a:txBody>
                  <a:tcPr/>
                </a:tc>
                <a:tc>
                  <a:txBody>
                    <a:bodyPr/>
                    <a:lstStyle/>
                    <a:p>
                      <a:r>
                        <a:rPr lang="en-US" dirty="0" smtClean="0"/>
                        <a:t>TONA</a:t>
                      </a:r>
                      <a:endParaRPr lang="en-US" dirty="0"/>
                    </a:p>
                  </a:txBody>
                  <a:tcPr/>
                </a:tc>
              </a:tr>
            </a:tbl>
          </a:graphicData>
        </a:graphic>
      </p:graphicFrame>
    </p:spTree>
    <p:extLst>
      <p:ext uri="{BB962C8B-B14F-4D97-AF65-F5344CB8AC3E}">
        <p14:creationId xmlns:p14="http://schemas.microsoft.com/office/powerpoint/2010/main" val="3545538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Transitions to Risk-Free Rates (continued)</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38176" y="982693"/>
            <a:ext cx="10810874" cy="5145248"/>
          </a:xfrm>
        </p:spPr>
        <p:txBody>
          <a:bodyPr>
            <a:noAutofit/>
          </a:bodyPr>
          <a:lstStyle/>
          <a:p>
            <a:pPr marL="0" indent="0">
              <a:lnSpc>
                <a:spcPct val="100000"/>
              </a:lnSpc>
              <a:spcBef>
                <a:spcPts val="0"/>
              </a:spcBef>
              <a:buNone/>
            </a:pPr>
            <a:r>
              <a:rPr lang="en-US" sz="1800" b="1" dirty="0" smtClean="0">
                <a:latin typeface="Calibri" panose="020F0502020204030204" pitchFamily="34" charset="0"/>
              </a:rPr>
              <a:t>Current Focus</a:t>
            </a:r>
          </a:p>
          <a:p>
            <a:pPr lvl="1">
              <a:lnSpc>
                <a:spcPct val="100000"/>
              </a:lnSpc>
              <a:spcBef>
                <a:spcPts val="600"/>
              </a:spcBef>
            </a:pPr>
            <a:r>
              <a:rPr lang="en-US" sz="1800" dirty="0" smtClean="0">
                <a:latin typeface="Calibri" panose="020F0502020204030204" pitchFamily="34" charset="0"/>
              </a:rPr>
              <a:t>Transition Plans</a:t>
            </a:r>
            <a:endParaRPr lang="en-US" sz="1800" dirty="0">
              <a:latin typeface="Calibri" panose="020F0502020204030204" pitchFamily="34" charset="0"/>
            </a:endParaRPr>
          </a:p>
          <a:p>
            <a:pPr lvl="2">
              <a:lnSpc>
                <a:spcPct val="100000"/>
              </a:lnSpc>
              <a:spcBef>
                <a:spcPts val="600"/>
              </a:spcBef>
              <a:buFont typeface="Calibri" panose="020F0502020204030204" pitchFamily="34" charset="0"/>
              <a:buChar char="–"/>
            </a:pPr>
            <a:r>
              <a:rPr lang="en-US" sz="1800" dirty="0"/>
              <a:t>ARRC</a:t>
            </a:r>
          </a:p>
          <a:p>
            <a:pPr lvl="3">
              <a:lnSpc>
                <a:spcPct val="100000"/>
              </a:lnSpc>
              <a:spcBef>
                <a:spcPts val="600"/>
              </a:spcBef>
              <a:buFont typeface="Courier New" panose="02070309020205020404" pitchFamily="49" charset="0"/>
              <a:buChar char="o"/>
            </a:pPr>
            <a:r>
              <a:rPr lang="en-US" dirty="0"/>
              <a:t>To hold roundtable in November 2017</a:t>
            </a:r>
          </a:p>
          <a:p>
            <a:pPr lvl="3">
              <a:lnSpc>
                <a:spcPct val="100000"/>
              </a:lnSpc>
              <a:spcBef>
                <a:spcPts val="600"/>
              </a:spcBef>
              <a:buFont typeface="Courier New" panose="02070309020205020404" pitchFamily="49" charset="0"/>
              <a:buChar char="o"/>
            </a:pPr>
            <a:r>
              <a:rPr lang="en-US" dirty="0"/>
              <a:t>Subgroups formed or to be formed to focus on particular aspects of transition</a:t>
            </a:r>
          </a:p>
          <a:p>
            <a:pPr lvl="3">
              <a:lnSpc>
                <a:spcPct val="100000"/>
              </a:lnSpc>
              <a:spcBef>
                <a:spcPts val="600"/>
              </a:spcBef>
              <a:buFont typeface="Courier New" panose="02070309020205020404" pitchFamily="49" charset="0"/>
              <a:buChar char="o"/>
            </a:pPr>
            <a:r>
              <a:rPr lang="en-US" dirty="0"/>
              <a:t>Additional information </a:t>
            </a:r>
            <a:r>
              <a:rPr lang="en-US" dirty="0">
                <a:latin typeface="Calibri" panose="020F0502020204030204" pitchFamily="34" charset="0"/>
              </a:rPr>
              <a:t>available </a:t>
            </a:r>
            <a:r>
              <a:rPr lang="en-US" dirty="0" smtClean="0">
                <a:latin typeface="Calibri" panose="020F0502020204030204" pitchFamily="34" charset="0"/>
              </a:rPr>
              <a:t>at: </a:t>
            </a:r>
            <a:r>
              <a:rPr lang="en-US" dirty="0">
                <a:latin typeface="Calibri" panose="020F0502020204030204" pitchFamily="34" charset="0"/>
                <a:hlinkClick r:id="rId2"/>
              </a:rPr>
              <a:t>https://</a:t>
            </a:r>
            <a:r>
              <a:rPr lang="en-US" dirty="0" smtClean="0">
                <a:latin typeface="Calibri" panose="020F0502020204030204" pitchFamily="34" charset="0"/>
                <a:hlinkClick r:id="rId2"/>
              </a:rPr>
              <a:t>www.newyorkfed.org/arrc</a:t>
            </a:r>
            <a:r>
              <a:rPr lang="en-US" dirty="0" smtClean="0">
                <a:latin typeface="Calibri" panose="020F0502020204030204" pitchFamily="34" charset="0"/>
              </a:rPr>
              <a:t> </a:t>
            </a:r>
            <a:endParaRPr lang="en-US" dirty="0">
              <a:latin typeface="Calibri" panose="020F0502020204030204" pitchFamily="34" charset="0"/>
            </a:endParaRPr>
          </a:p>
          <a:p>
            <a:pPr lvl="2">
              <a:lnSpc>
                <a:spcPct val="100000"/>
              </a:lnSpc>
              <a:spcBef>
                <a:spcPts val="600"/>
              </a:spcBef>
              <a:buFont typeface="Calibri" panose="020F0502020204030204" pitchFamily="34" charset="0"/>
              <a:buChar char="–"/>
            </a:pPr>
            <a:r>
              <a:rPr lang="en-US" sz="1800" dirty="0"/>
              <a:t>Working Group on Sterling Risk-Free Reference Rates</a:t>
            </a:r>
          </a:p>
          <a:p>
            <a:pPr lvl="3">
              <a:lnSpc>
                <a:spcPct val="100000"/>
              </a:lnSpc>
              <a:spcBef>
                <a:spcPts val="600"/>
              </a:spcBef>
              <a:buFont typeface="Courier New" panose="02070309020205020404" pitchFamily="49" charset="0"/>
              <a:buChar char="o"/>
            </a:pPr>
            <a:r>
              <a:rPr lang="en-US" dirty="0"/>
              <a:t>White Paper: </a:t>
            </a:r>
            <a:r>
              <a:rPr lang="en-US" i="1" dirty="0"/>
              <a:t>SONIA as the RFR and approaches to adoption </a:t>
            </a:r>
            <a:r>
              <a:rPr lang="en-US" dirty="0"/>
              <a:t>(June 2017)</a:t>
            </a:r>
          </a:p>
          <a:p>
            <a:pPr lvl="3">
              <a:lnSpc>
                <a:spcPct val="100000"/>
              </a:lnSpc>
              <a:spcBef>
                <a:spcPts val="600"/>
              </a:spcBef>
              <a:buFont typeface="Courier New" panose="02070309020205020404" pitchFamily="49" charset="0"/>
              <a:buChar char="o"/>
            </a:pPr>
            <a:r>
              <a:rPr lang="en-US" dirty="0"/>
              <a:t>Roundtable on Sterling Risk-Free Reference Rates (July 2017)</a:t>
            </a:r>
          </a:p>
          <a:p>
            <a:pPr lvl="3">
              <a:lnSpc>
                <a:spcPct val="100000"/>
              </a:lnSpc>
              <a:spcBef>
                <a:spcPts val="600"/>
              </a:spcBef>
              <a:buFont typeface="Courier New" panose="02070309020205020404" pitchFamily="49" charset="0"/>
              <a:buChar char="o"/>
            </a:pPr>
            <a:r>
              <a:rPr lang="en-US" dirty="0"/>
              <a:t>Subgroups formed or to be formed to focus on particular aspects of transition</a:t>
            </a:r>
          </a:p>
          <a:p>
            <a:pPr lvl="3">
              <a:lnSpc>
                <a:spcPct val="100000"/>
              </a:lnSpc>
              <a:spcBef>
                <a:spcPts val="600"/>
              </a:spcBef>
              <a:buFont typeface="Courier New" panose="02070309020205020404" pitchFamily="49" charset="0"/>
              <a:buChar char="o"/>
            </a:pPr>
            <a:r>
              <a:rPr lang="en-US" dirty="0"/>
              <a:t>Additional information </a:t>
            </a:r>
            <a:r>
              <a:rPr lang="en-US" dirty="0">
                <a:latin typeface="Calibri" panose="020F0502020204030204" pitchFamily="34" charset="0"/>
              </a:rPr>
              <a:t>available </a:t>
            </a:r>
            <a:r>
              <a:rPr lang="en-US" dirty="0" smtClean="0">
                <a:latin typeface="Calibri" panose="020F0502020204030204" pitchFamily="34" charset="0"/>
              </a:rPr>
              <a:t>at: </a:t>
            </a:r>
            <a:r>
              <a:rPr lang="en-US" dirty="0">
                <a:latin typeface="Calibri" panose="020F0502020204030204" pitchFamily="34" charset="0"/>
                <a:hlinkClick r:id="rId3"/>
              </a:rPr>
              <a:t>http://</a:t>
            </a:r>
            <a:r>
              <a:rPr lang="en-US" dirty="0" smtClean="0">
                <a:latin typeface="Calibri" panose="020F0502020204030204" pitchFamily="34" charset="0"/>
                <a:hlinkClick r:id="rId3"/>
              </a:rPr>
              <a:t>www.bankofengland.co.uk/markets/Pages/benchmarks/rfr.aspx</a:t>
            </a:r>
            <a:endParaRPr lang="en-US" dirty="0" smtClean="0">
              <a:latin typeface="Calibri" panose="020F0502020204030204" pitchFamily="34" charset="0"/>
            </a:endParaRPr>
          </a:p>
          <a:p>
            <a:pPr lvl="2">
              <a:lnSpc>
                <a:spcPct val="100000"/>
              </a:lnSpc>
              <a:spcBef>
                <a:spcPts val="600"/>
              </a:spcBef>
              <a:buFont typeface="Calibri" panose="020F0502020204030204" pitchFamily="34" charset="0"/>
              <a:buChar char="–"/>
            </a:pPr>
            <a:r>
              <a:rPr lang="en-US" sz="1800" dirty="0"/>
              <a:t>Bank of Japan Study Group on Risk-Free Reference </a:t>
            </a:r>
            <a:r>
              <a:rPr lang="en-US" sz="1800" dirty="0" smtClean="0"/>
              <a:t>Rates</a:t>
            </a:r>
          </a:p>
          <a:p>
            <a:pPr lvl="3">
              <a:lnSpc>
                <a:spcPct val="100000"/>
              </a:lnSpc>
              <a:spcBef>
                <a:spcPts val="600"/>
              </a:spcBef>
              <a:buFont typeface="Courier New" panose="02070309020205020404" pitchFamily="49" charset="0"/>
              <a:buChar char="o"/>
            </a:pPr>
            <a:r>
              <a:rPr lang="en-US" dirty="0"/>
              <a:t>Additional information available at: </a:t>
            </a:r>
            <a:r>
              <a:rPr lang="en-US" dirty="0">
                <a:hlinkClick r:id="rId4"/>
              </a:rPr>
              <a:t>https://www.boj.or.jp/en/paym/market/sg/index.htm/</a:t>
            </a:r>
            <a:r>
              <a:rPr lang="en-US" dirty="0"/>
              <a:t> </a:t>
            </a:r>
          </a:p>
          <a:p>
            <a:pPr lvl="1">
              <a:lnSpc>
                <a:spcPct val="100000"/>
              </a:lnSpc>
              <a:spcBef>
                <a:spcPts val="0"/>
              </a:spcBef>
              <a:buFont typeface="Courier New" panose="02070309020205020404" pitchFamily="49" charset="0"/>
              <a:buChar char="o"/>
            </a:pPr>
            <a:endParaRPr lang="en-US" sz="2200" dirty="0">
              <a:latin typeface="Calibri" panose="020F0502020204030204" pitchFamily="34" charset="0"/>
            </a:endParaRPr>
          </a:p>
          <a:p>
            <a:pPr lvl="1">
              <a:lnSpc>
                <a:spcPct val="100000"/>
              </a:lnSpc>
              <a:spcBef>
                <a:spcPts val="0"/>
              </a:spcBef>
              <a:buFont typeface="Courier New" panose="02070309020205020404" pitchFamily="49" charset="0"/>
              <a:buChar char="o"/>
            </a:pPr>
            <a:endParaRPr lang="en-US" sz="2200" dirty="0" smtClean="0">
              <a:latin typeface="Calibri" panose="020F0502020204030204" pitchFamily="34" charset="0"/>
            </a:endParaRPr>
          </a:p>
          <a:p>
            <a:pPr lvl="1">
              <a:lnSpc>
                <a:spcPct val="100000"/>
              </a:lnSpc>
              <a:spcBef>
                <a:spcPts val="0"/>
              </a:spcBef>
            </a:pPr>
            <a:endParaRPr lang="en-US" sz="2300" dirty="0">
              <a:latin typeface="Calibri" panose="020F0502020204030204" pitchFamily="34" charset="0"/>
            </a:endParaRPr>
          </a:p>
          <a:p>
            <a:pPr lvl="1">
              <a:lnSpc>
                <a:spcPct val="100000"/>
              </a:lnSpc>
              <a:spcBef>
                <a:spcPts val="0"/>
              </a:spcBef>
            </a:pPr>
            <a:endParaRPr lang="en-US" sz="1800" dirty="0">
              <a:latin typeface="Calibri" panose="020F0502020204030204" pitchFamily="34" charset="0"/>
            </a:endParaRPr>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5"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728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Development of Fallbacks for IBORs</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38176" y="982693"/>
            <a:ext cx="10810874" cy="5145248"/>
          </a:xfrm>
        </p:spPr>
        <p:txBody>
          <a:bodyPr>
            <a:noAutofit/>
          </a:bodyPr>
          <a:lstStyle/>
          <a:p>
            <a:pPr marL="0" indent="0">
              <a:lnSpc>
                <a:spcPct val="100000"/>
              </a:lnSpc>
              <a:spcBef>
                <a:spcPts val="0"/>
              </a:spcBef>
              <a:buNone/>
            </a:pPr>
            <a:r>
              <a:rPr lang="en-US" sz="1800" b="1" dirty="0" smtClean="0"/>
              <a:t>Background</a:t>
            </a:r>
          </a:p>
          <a:p>
            <a:pPr marL="0" indent="0">
              <a:lnSpc>
                <a:spcPct val="100000"/>
              </a:lnSpc>
              <a:spcBef>
                <a:spcPts val="0"/>
              </a:spcBef>
              <a:buNone/>
            </a:pPr>
            <a:endParaRPr lang="en-US" sz="800" b="1" dirty="0"/>
          </a:p>
          <a:p>
            <a:pPr lvl="1">
              <a:lnSpc>
                <a:spcPct val="100000"/>
              </a:lnSpc>
              <a:spcBef>
                <a:spcPts val="0"/>
              </a:spcBef>
            </a:pPr>
            <a:r>
              <a:rPr lang="en-US" sz="1800" dirty="0"/>
              <a:t>FSB </a:t>
            </a:r>
            <a:r>
              <a:rPr lang="en-US" sz="1800" dirty="0" smtClean="0"/>
              <a:t>OSSG Market </a:t>
            </a:r>
            <a:r>
              <a:rPr lang="en-US" sz="1800" dirty="0"/>
              <a:t>Participants Group Final Report (July 2014</a:t>
            </a:r>
            <a:r>
              <a:rPr lang="en-US" sz="1800" dirty="0" smtClean="0"/>
              <a:t>)</a:t>
            </a:r>
          </a:p>
          <a:p>
            <a:pPr lvl="1">
              <a:lnSpc>
                <a:spcPct val="100000"/>
              </a:lnSpc>
              <a:spcBef>
                <a:spcPts val="0"/>
              </a:spcBef>
            </a:pPr>
            <a:endParaRPr lang="en-US" sz="800" dirty="0"/>
          </a:p>
          <a:p>
            <a:pPr lvl="2">
              <a:lnSpc>
                <a:spcPct val="100000"/>
              </a:lnSpc>
              <a:spcBef>
                <a:spcPts val="0"/>
              </a:spcBef>
              <a:buFont typeface="Calibri" panose="020F0502020204030204" pitchFamily="34" charset="0"/>
              <a:buChar char="–"/>
            </a:pPr>
            <a:r>
              <a:rPr lang="en-US" sz="1800" dirty="0"/>
              <a:t>In most cases, fallback provisions are not sufficiently robust for a permanent discontinuation of a key </a:t>
            </a:r>
            <a:r>
              <a:rPr lang="en-US" sz="1800" dirty="0" smtClean="0"/>
              <a:t>IBOR</a:t>
            </a:r>
          </a:p>
          <a:p>
            <a:pPr lvl="2">
              <a:lnSpc>
                <a:spcPct val="100000"/>
              </a:lnSpc>
              <a:spcBef>
                <a:spcPts val="0"/>
              </a:spcBef>
            </a:pPr>
            <a:endParaRPr lang="en-US" sz="800" dirty="0"/>
          </a:p>
          <a:p>
            <a:pPr lvl="1">
              <a:lnSpc>
                <a:spcPct val="100000"/>
              </a:lnSpc>
              <a:spcBef>
                <a:spcPts val="0"/>
              </a:spcBef>
            </a:pPr>
            <a:r>
              <a:rPr lang="en-US" sz="1800" dirty="0"/>
              <a:t>IOSCO </a:t>
            </a:r>
            <a:r>
              <a:rPr lang="en-US" sz="1800" i="1" dirty="0"/>
              <a:t>Principles for Financial Benchmarks </a:t>
            </a:r>
            <a:r>
              <a:rPr lang="en-US" sz="1800" dirty="0"/>
              <a:t>Principle </a:t>
            </a:r>
            <a:r>
              <a:rPr lang="en-US" sz="1800" dirty="0" smtClean="0"/>
              <a:t>13</a:t>
            </a:r>
          </a:p>
          <a:p>
            <a:pPr lvl="1">
              <a:lnSpc>
                <a:spcPct val="100000"/>
              </a:lnSpc>
              <a:spcBef>
                <a:spcPts val="0"/>
              </a:spcBef>
            </a:pPr>
            <a:endParaRPr lang="en-US" sz="800" dirty="0"/>
          </a:p>
          <a:p>
            <a:pPr lvl="2">
              <a:lnSpc>
                <a:spcPct val="100000"/>
              </a:lnSpc>
              <a:spcBef>
                <a:spcPts val="0"/>
              </a:spcBef>
              <a:buFont typeface="Calibri" panose="020F0502020204030204" pitchFamily="34" charset="0"/>
              <a:buChar char="–"/>
            </a:pPr>
            <a:r>
              <a:rPr lang="en-US" sz="1800" dirty="0"/>
              <a:t>Users should be encouraged to have </a:t>
            </a:r>
            <a:r>
              <a:rPr lang="en-US" sz="1800" dirty="0" smtClean="0"/>
              <a:t>robust fallback </a:t>
            </a:r>
            <a:r>
              <a:rPr lang="en-US" sz="1800" dirty="0"/>
              <a:t>provisions in contracts or financial instruments that reference a benchmark in the event of cessation of the referenced </a:t>
            </a:r>
            <a:r>
              <a:rPr lang="en-US" sz="1800" dirty="0" smtClean="0"/>
              <a:t>benchmark</a:t>
            </a:r>
          </a:p>
          <a:p>
            <a:pPr lvl="2">
              <a:lnSpc>
                <a:spcPct val="100000"/>
              </a:lnSpc>
              <a:spcBef>
                <a:spcPts val="0"/>
              </a:spcBef>
            </a:pPr>
            <a:endParaRPr lang="en-US" sz="800" dirty="0"/>
          </a:p>
          <a:p>
            <a:pPr lvl="1">
              <a:lnSpc>
                <a:spcPct val="100000"/>
              </a:lnSpc>
              <a:spcBef>
                <a:spcPts val="0"/>
              </a:spcBef>
            </a:pPr>
            <a:r>
              <a:rPr lang="en-US" sz="1800" dirty="0"/>
              <a:t>FSB OSSG Letter to ISDA (July 2016</a:t>
            </a:r>
            <a:r>
              <a:rPr lang="en-US" sz="1800" dirty="0" smtClean="0"/>
              <a:t>)</a:t>
            </a:r>
          </a:p>
          <a:p>
            <a:pPr lvl="1">
              <a:lnSpc>
                <a:spcPct val="100000"/>
              </a:lnSpc>
              <a:spcBef>
                <a:spcPts val="0"/>
              </a:spcBef>
            </a:pPr>
            <a:endParaRPr lang="en-US" sz="800" dirty="0"/>
          </a:p>
          <a:p>
            <a:pPr lvl="1">
              <a:lnSpc>
                <a:spcPct val="100000"/>
              </a:lnSpc>
              <a:spcBef>
                <a:spcPts val="0"/>
              </a:spcBef>
            </a:pPr>
            <a:r>
              <a:rPr lang="en-US" sz="1800" dirty="0"/>
              <a:t>ISDA Response to FSB OSSG (September 2016</a:t>
            </a:r>
            <a:r>
              <a:rPr lang="en-US" sz="1800" dirty="0" smtClean="0"/>
              <a:t>)</a:t>
            </a:r>
          </a:p>
          <a:p>
            <a:pPr marL="0" indent="0">
              <a:buNone/>
            </a:pPr>
            <a:endParaRPr lang="en-US" sz="135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2"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337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ISDA Fallback Working Groups</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38176" y="982693"/>
            <a:ext cx="10810874" cy="5145248"/>
          </a:xfrm>
        </p:spPr>
        <p:txBody>
          <a:bodyPr>
            <a:noAutofit/>
          </a:bodyPr>
          <a:lstStyle/>
          <a:p>
            <a:pPr>
              <a:lnSpc>
                <a:spcPct val="100000"/>
              </a:lnSpc>
              <a:spcBef>
                <a:spcPts val="0"/>
              </a:spcBef>
            </a:pPr>
            <a:r>
              <a:rPr lang="en-US" sz="1800" dirty="0" smtClean="0"/>
              <a:t>Divided by Currencies:</a:t>
            </a:r>
          </a:p>
          <a:p>
            <a:pPr lvl="1">
              <a:lnSpc>
                <a:spcPct val="100000"/>
              </a:lnSpc>
              <a:spcBef>
                <a:spcPts val="600"/>
              </a:spcBef>
              <a:buFont typeface="Calibri" panose="020F0502020204030204" pitchFamily="34" charset="0"/>
              <a:buChar char="–"/>
            </a:pPr>
            <a:r>
              <a:rPr lang="en-US" sz="1800" dirty="0" smtClean="0"/>
              <a:t>ISDA USD Benchmark Working Group</a:t>
            </a:r>
            <a:endParaRPr lang="en-US" sz="1800" dirty="0"/>
          </a:p>
          <a:p>
            <a:pPr lvl="1">
              <a:lnSpc>
                <a:spcPct val="100000"/>
              </a:lnSpc>
              <a:spcBef>
                <a:spcPts val="600"/>
              </a:spcBef>
              <a:buFont typeface="Calibri" panose="020F0502020204030204" pitchFamily="34" charset="0"/>
              <a:buChar char="–"/>
            </a:pPr>
            <a:r>
              <a:rPr lang="en-US" sz="1800" dirty="0" smtClean="0"/>
              <a:t>ISDA GBP/EUR/CHF Benchmark Working Group</a:t>
            </a:r>
            <a:endParaRPr lang="en-US" sz="1800" dirty="0"/>
          </a:p>
          <a:p>
            <a:pPr lvl="1">
              <a:lnSpc>
                <a:spcPct val="100000"/>
              </a:lnSpc>
              <a:spcBef>
                <a:spcPts val="600"/>
              </a:spcBef>
              <a:buFont typeface="Calibri" panose="020F0502020204030204" pitchFamily="34" charset="0"/>
              <a:buChar char="–"/>
            </a:pPr>
            <a:r>
              <a:rPr lang="en-US" sz="1800" dirty="0" smtClean="0"/>
              <a:t>ISDA JPY Benchmark Working Group</a:t>
            </a:r>
            <a:endParaRPr lang="en-US" sz="1800" dirty="0"/>
          </a:p>
          <a:p>
            <a:pPr lvl="1">
              <a:lnSpc>
                <a:spcPct val="100000"/>
              </a:lnSpc>
              <a:spcBef>
                <a:spcPts val="600"/>
              </a:spcBef>
              <a:buFont typeface="Calibri" panose="020F0502020204030204" pitchFamily="34" charset="0"/>
              <a:buChar char="–"/>
            </a:pPr>
            <a:r>
              <a:rPr lang="en-US" sz="1800" dirty="0" smtClean="0"/>
              <a:t>ISDA APAC Benchmark Working Group (AUD/SGD/HKD)</a:t>
            </a:r>
          </a:p>
          <a:p>
            <a:pPr>
              <a:lnSpc>
                <a:spcPct val="100000"/>
              </a:lnSpc>
              <a:spcBef>
                <a:spcPts val="600"/>
              </a:spcBef>
            </a:pPr>
            <a:r>
              <a:rPr lang="en-US" sz="1800" dirty="0" smtClean="0"/>
              <a:t>ISDA Benchmark </a:t>
            </a:r>
            <a:r>
              <a:rPr lang="en-US" sz="1800" dirty="0"/>
              <a:t>Fallbacks Spread Calculation and Term Fixing Group</a:t>
            </a:r>
            <a:endParaRPr lang="en-US" sz="1800" dirty="0" smtClean="0"/>
          </a:p>
          <a:p>
            <a:pPr>
              <a:lnSpc>
                <a:spcPct val="100000"/>
              </a:lnSpc>
              <a:spcBef>
                <a:spcPts val="600"/>
              </a:spcBef>
            </a:pPr>
            <a:r>
              <a:rPr lang="en-US" sz="1800" dirty="0" smtClean="0"/>
              <a:t>Expected </a:t>
            </a:r>
            <a:r>
              <a:rPr lang="en-US" sz="1800" dirty="0"/>
              <a:t>to address the following</a:t>
            </a:r>
            <a:r>
              <a:rPr lang="en-US" sz="1800" dirty="0" smtClean="0"/>
              <a:t>:</a:t>
            </a:r>
          </a:p>
          <a:p>
            <a:pPr>
              <a:lnSpc>
                <a:spcPct val="100000"/>
              </a:lnSpc>
              <a:spcBef>
                <a:spcPts val="0"/>
              </a:spcBef>
            </a:pPr>
            <a:endParaRPr lang="en-US" sz="800" dirty="0"/>
          </a:p>
          <a:p>
            <a:pPr lvl="1">
              <a:lnSpc>
                <a:spcPct val="100000"/>
              </a:lnSpc>
              <a:spcBef>
                <a:spcPts val="0"/>
              </a:spcBef>
              <a:buFont typeface="Calibri" panose="020F0502020204030204" pitchFamily="34" charset="0"/>
              <a:buChar char="–"/>
            </a:pPr>
            <a:r>
              <a:rPr lang="en-US" sz="1800" dirty="0"/>
              <a:t>Suggestion of a fallback rate, or if determined necessary, fallback rates and/or other fallback mechanisms, that would apply in the event that the applicable IBOR is permanently </a:t>
            </a:r>
            <a:r>
              <a:rPr lang="en-US" sz="1800" dirty="0" smtClean="0"/>
              <a:t>discontinued</a:t>
            </a:r>
            <a:endParaRPr lang="en-US" sz="1800" dirty="0"/>
          </a:p>
          <a:p>
            <a:pPr lvl="1">
              <a:lnSpc>
                <a:spcPct val="100000"/>
              </a:lnSpc>
              <a:spcBef>
                <a:spcPts val="0"/>
              </a:spcBef>
              <a:buFont typeface="Calibri" panose="020F0502020204030204" pitchFamily="34" charset="0"/>
              <a:buChar char="–"/>
            </a:pPr>
            <a:endParaRPr lang="en-US" sz="800" dirty="0"/>
          </a:p>
          <a:p>
            <a:pPr lvl="1">
              <a:lnSpc>
                <a:spcPct val="100000"/>
              </a:lnSpc>
              <a:spcBef>
                <a:spcPts val="0"/>
              </a:spcBef>
              <a:buFont typeface="Calibri" panose="020F0502020204030204" pitchFamily="34" charset="0"/>
              <a:buChar char="–"/>
            </a:pPr>
            <a:r>
              <a:rPr lang="en-US" sz="1800" dirty="0"/>
              <a:t>Amendments to the ISDA 2006 Definitions to add selected fallbacks that would apply upon any such permanent </a:t>
            </a:r>
            <a:r>
              <a:rPr lang="en-US" sz="1800" dirty="0" smtClean="0"/>
              <a:t>discontinuation</a:t>
            </a:r>
            <a:endParaRPr lang="en-US" sz="1800" dirty="0"/>
          </a:p>
          <a:p>
            <a:pPr lvl="1">
              <a:lnSpc>
                <a:spcPct val="100000"/>
              </a:lnSpc>
              <a:spcBef>
                <a:spcPts val="0"/>
              </a:spcBef>
              <a:buFont typeface="Calibri" panose="020F0502020204030204" pitchFamily="34" charset="0"/>
              <a:buChar char="–"/>
            </a:pPr>
            <a:endParaRPr lang="en-US" sz="800" dirty="0"/>
          </a:p>
          <a:p>
            <a:pPr lvl="1">
              <a:lnSpc>
                <a:spcPct val="100000"/>
              </a:lnSpc>
              <a:spcBef>
                <a:spcPts val="0"/>
              </a:spcBef>
              <a:buFont typeface="Calibri" panose="020F0502020204030204" pitchFamily="34" charset="0"/>
              <a:buChar char="–"/>
            </a:pPr>
            <a:r>
              <a:rPr lang="en-US" sz="1800" dirty="0"/>
              <a:t>Development of a proposed plan to amend legacy contracts referencing the applicable IBORs to include the amended definitions, including potential development of a protocol mechanism to facilitate multilateral </a:t>
            </a:r>
            <a:r>
              <a:rPr lang="en-US" sz="1800" dirty="0" smtClean="0"/>
              <a:t>amendments</a:t>
            </a:r>
            <a:endParaRPr lang="en-US" sz="1800" dirty="0"/>
          </a:p>
          <a:p>
            <a:pPr marL="0" indent="0">
              <a:buNone/>
            </a:pPr>
            <a:endParaRPr lang="en-US" sz="135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2"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81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ISDA Fallback Work</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38176" y="982693"/>
            <a:ext cx="10810874" cy="5145248"/>
          </a:xfrm>
        </p:spPr>
        <p:txBody>
          <a:bodyPr>
            <a:noAutofit/>
          </a:bodyPr>
          <a:lstStyle/>
          <a:p>
            <a:pPr marL="0" indent="0">
              <a:lnSpc>
                <a:spcPct val="100000"/>
              </a:lnSpc>
              <a:spcBef>
                <a:spcPts val="0"/>
              </a:spcBef>
              <a:buNone/>
            </a:pPr>
            <a:r>
              <a:rPr lang="en-US" sz="1800" b="1" dirty="0"/>
              <a:t>Preliminary </a:t>
            </a:r>
            <a:r>
              <a:rPr lang="en-US" sz="1800" b="1" dirty="0" smtClean="0"/>
              <a:t>conclusions</a:t>
            </a:r>
          </a:p>
          <a:p>
            <a:pPr marL="0" indent="0">
              <a:lnSpc>
                <a:spcPct val="100000"/>
              </a:lnSpc>
              <a:spcBef>
                <a:spcPts val="0"/>
              </a:spcBef>
              <a:buNone/>
            </a:pPr>
            <a:endParaRPr lang="en-US" sz="800" b="1" dirty="0"/>
          </a:p>
          <a:p>
            <a:pPr lvl="1">
              <a:lnSpc>
                <a:spcPct val="100000"/>
              </a:lnSpc>
              <a:spcBef>
                <a:spcPts val="0"/>
              </a:spcBef>
            </a:pPr>
            <a:r>
              <a:rPr lang="en-US" sz="1800" dirty="0" smtClean="0"/>
              <a:t>Triggers (in each case, the fallback would apply as of the first date that the relevant IBOR is not published after it is permanently discontinued (not as of the date of any prior announcement))</a:t>
            </a:r>
          </a:p>
          <a:p>
            <a:pPr lvl="1">
              <a:lnSpc>
                <a:spcPct val="100000"/>
              </a:lnSpc>
              <a:spcBef>
                <a:spcPts val="0"/>
              </a:spcBef>
            </a:pPr>
            <a:endParaRPr lang="en-US" sz="800" dirty="0"/>
          </a:p>
          <a:p>
            <a:pPr lvl="2">
              <a:lnSpc>
                <a:spcPct val="100000"/>
              </a:lnSpc>
              <a:spcBef>
                <a:spcPts val="0"/>
              </a:spcBef>
              <a:buFont typeface="Calibri" panose="020F0502020204030204" pitchFamily="34" charset="0"/>
              <a:buChar char="–"/>
            </a:pPr>
            <a:r>
              <a:rPr lang="en-US" sz="1600" dirty="0" smtClean="0"/>
              <a:t>A public </a:t>
            </a:r>
            <a:r>
              <a:rPr lang="en-US" sz="1600" dirty="0"/>
              <a:t>statement </a:t>
            </a:r>
            <a:r>
              <a:rPr lang="en-US" sz="1600" dirty="0" smtClean="0"/>
              <a:t>by the </a:t>
            </a:r>
            <a:r>
              <a:rPr lang="en-US" sz="1600" dirty="0"/>
              <a:t>supervisor of the relevant IBOR administrator of </a:t>
            </a:r>
            <a:r>
              <a:rPr lang="en-US" sz="1600" dirty="0" smtClean="0"/>
              <a:t>the </a:t>
            </a:r>
            <a:r>
              <a:rPr lang="en-US" sz="1600" dirty="0"/>
              <a:t>insolvency of the relevant IBOR administrator (and there is no successor administrator) </a:t>
            </a:r>
            <a:endParaRPr lang="en-US" sz="1600" dirty="0" smtClean="0"/>
          </a:p>
          <a:p>
            <a:pPr lvl="2">
              <a:lnSpc>
                <a:spcPct val="100000"/>
              </a:lnSpc>
              <a:spcBef>
                <a:spcPts val="0"/>
              </a:spcBef>
              <a:buFont typeface="Calibri" panose="020F0502020204030204" pitchFamily="34" charset="0"/>
              <a:buChar char="–"/>
            </a:pPr>
            <a:endParaRPr lang="en-US" sz="700" dirty="0"/>
          </a:p>
          <a:p>
            <a:pPr lvl="2">
              <a:lnSpc>
                <a:spcPct val="100000"/>
              </a:lnSpc>
              <a:spcBef>
                <a:spcPts val="0"/>
              </a:spcBef>
              <a:buFont typeface="Calibri" panose="020F0502020204030204" pitchFamily="34" charset="0"/>
              <a:buChar char="–"/>
            </a:pPr>
            <a:r>
              <a:rPr lang="en-US" sz="1600" dirty="0"/>
              <a:t>A public statement by the relevant IBOR administrator that it will cease publishing the relevant IBOR permanently or indefinitely (and there is no successor administrator that will continue publication of the relevant IBOR</a:t>
            </a:r>
            <a:r>
              <a:rPr lang="en-US" sz="1600" dirty="0" smtClean="0"/>
              <a:t>)</a:t>
            </a:r>
          </a:p>
          <a:p>
            <a:pPr lvl="2">
              <a:lnSpc>
                <a:spcPct val="100000"/>
              </a:lnSpc>
              <a:spcBef>
                <a:spcPts val="0"/>
              </a:spcBef>
              <a:buFont typeface="Calibri" panose="020F0502020204030204" pitchFamily="34" charset="0"/>
              <a:buChar char="–"/>
            </a:pPr>
            <a:endParaRPr lang="en-US" sz="700" dirty="0"/>
          </a:p>
          <a:p>
            <a:pPr lvl="2">
              <a:lnSpc>
                <a:spcPct val="100000"/>
              </a:lnSpc>
              <a:spcBef>
                <a:spcPts val="0"/>
              </a:spcBef>
              <a:buFont typeface="Calibri" panose="020F0502020204030204" pitchFamily="34" charset="0"/>
              <a:buChar char="–"/>
            </a:pPr>
            <a:r>
              <a:rPr lang="en-US" sz="1600" dirty="0"/>
              <a:t>A public statement by the supervisor for the relevant IBOR administrator that the relevant IBOR has been permanently or indefinitely </a:t>
            </a:r>
            <a:r>
              <a:rPr lang="en-US" sz="1600" dirty="0" smtClean="0"/>
              <a:t>discontinued</a:t>
            </a:r>
          </a:p>
          <a:p>
            <a:pPr lvl="2">
              <a:lnSpc>
                <a:spcPct val="100000"/>
              </a:lnSpc>
              <a:spcBef>
                <a:spcPts val="0"/>
              </a:spcBef>
              <a:buFont typeface="Calibri" panose="020F0502020204030204" pitchFamily="34" charset="0"/>
              <a:buChar char="–"/>
            </a:pPr>
            <a:endParaRPr lang="en-US" sz="700" dirty="0"/>
          </a:p>
          <a:p>
            <a:pPr lvl="2">
              <a:lnSpc>
                <a:spcPct val="100000"/>
              </a:lnSpc>
              <a:spcBef>
                <a:spcPts val="0"/>
              </a:spcBef>
              <a:buFont typeface="Calibri" panose="020F0502020204030204" pitchFamily="34" charset="0"/>
              <a:buChar char="–"/>
            </a:pPr>
            <a:r>
              <a:rPr lang="en-US" sz="1600" dirty="0" smtClean="0"/>
              <a:t>A public </a:t>
            </a:r>
            <a:r>
              <a:rPr lang="en-US" sz="1600" dirty="0"/>
              <a:t>statement by the supervisor for the relevant </a:t>
            </a:r>
            <a:r>
              <a:rPr lang="en-US" sz="1600" dirty="0" smtClean="0"/>
              <a:t>IBOR administrator </a:t>
            </a:r>
            <a:r>
              <a:rPr lang="en-US" sz="1600" dirty="0"/>
              <a:t>that the relevant IBOR may no longer be </a:t>
            </a:r>
            <a:r>
              <a:rPr lang="en-US" sz="1600" dirty="0" smtClean="0"/>
              <a:t>used</a:t>
            </a:r>
          </a:p>
          <a:p>
            <a:pPr lvl="2">
              <a:lnSpc>
                <a:spcPct val="100000"/>
              </a:lnSpc>
              <a:spcBef>
                <a:spcPts val="0"/>
              </a:spcBef>
              <a:buFont typeface="Calibri" panose="020F0502020204030204" pitchFamily="34" charset="0"/>
              <a:buChar char="–"/>
            </a:pPr>
            <a:endParaRPr lang="en-US" sz="800" dirty="0"/>
          </a:p>
          <a:p>
            <a:pPr lvl="1">
              <a:lnSpc>
                <a:spcPct val="100000"/>
              </a:lnSpc>
              <a:spcBef>
                <a:spcPts val="0"/>
              </a:spcBef>
            </a:pPr>
            <a:r>
              <a:rPr lang="en-US" sz="1800" dirty="0"/>
              <a:t>Alternative </a:t>
            </a:r>
            <a:r>
              <a:rPr lang="en-US" sz="1800" dirty="0" smtClean="0"/>
              <a:t>Risk-Free </a:t>
            </a:r>
            <a:r>
              <a:rPr lang="en-US" sz="1800" dirty="0"/>
              <a:t>Rates as </a:t>
            </a:r>
            <a:r>
              <a:rPr lang="en-US" sz="1800" dirty="0" smtClean="0"/>
              <a:t>Fallbacks</a:t>
            </a:r>
          </a:p>
          <a:p>
            <a:pPr lvl="1">
              <a:lnSpc>
                <a:spcPct val="100000"/>
              </a:lnSpc>
              <a:spcBef>
                <a:spcPts val="0"/>
              </a:spcBef>
            </a:pPr>
            <a:endParaRPr lang="en-US" sz="800" dirty="0"/>
          </a:p>
          <a:p>
            <a:pPr lvl="2">
              <a:lnSpc>
                <a:spcPct val="100000"/>
              </a:lnSpc>
              <a:spcBef>
                <a:spcPts val="0"/>
              </a:spcBef>
              <a:buFont typeface="Calibri" panose="020F0502020204030204" pitchFamily="34" charset="0"/>
              <a:buChar char="–"/>
            </a:pPr>
            <a:r>
              <a:rPr lang="en-US" sz="1600" dirty="0"/>
              <a:t>GBP: </a:t>
            </a:r>
            <a:r>
              <a:rPr lang="en-US" sz="1600" dirty="0" smtClean="0"/>
              <a:t>Reformed SONIA			-   CHF: SARON</a:t>
            </a:r>
          </a:p>
          <a:p>
            <a:pPr lvl="2">
              <a:lnSpc>
                <a:spcPct val="100000"/>
              </a:lnSpc>
              <a:spcBef>
                <a:spcPts val="0"/>
              </a:spcBef>
              <a:buFont typeface="Calibri" panose="020F0502020204030204" pitchFamily="34" charset="0"/>
              <a:buChar char="–"/>
            </a:pPr>
            <a:endParaRPr lang="en-US" sz="700" dirty="0"/>
          </a:p>
          <a:p>
            <a:pPr lvl="2">
              <a:lnSpc>
                <a:spcPct val="100000"/>
              </a:lnSpc>
              <a:spcBef>
                <a:spcPts val="0"/>
              </a:spcBef>
              <a:buFont typeface="Calibri" panose="020F0502020204030204" pitchFamily="34" charset="0"/>
              <a:buChar char="–"/>
            </a:pPr>
            <a:r>
              <a:rPr lang="en-US" sz="1600" dirty="0"/>
              <a:t>JPY: </a:t>
            </a:r>
            <a:r>
              <a:rPr lang="en-US" sz="1600" dirty="0" smtClean="0"/>
              <a:t>TONA				-   EUR: EONIA / ECB unsecured overnight rate</a:t>
            </a:r>
          </a:p>
          <a:p>
            <a:pPr lvl="2">
              <a:lnSpc>
                <a:spcPct val="100000"/>
              </a:lnSpc>
              <a:spcBef>
                <a:spcPts val="0"/>
              </a:spcBef>
              <a:buFont typeface="Calibri" panose="020F0502020204030204" pitchFamily="34" charset="0"/>
              <a:buChar char="–"/>
            </a:pPr>
            <a:endParaRPr lang="en-US" sz="700" dirty="0"/>
          </a:p>
          <a:p>
            <a:pPr lvl="2">
              <a:lnSpc>
                <a:spcPct val="100000"/>
              </a:lnSpc>
              <a:spcBef>
                <a:spcPts val="0"/>
              </a:spcBef>
              <a:buFont typeface="Calibri" panose="020F0502020204030204" pitchFamily="34" charset="0"/>
              <a:buChar char="–"/>
            </a:pPr>
            <a:r>
              <a:rPr lang="en-US" sz="1600" dirty="0"/>
              <a:t>USD: </a:t>
            </a:r>
            <a:r>
              <a:rPr lang="en-US" sz="1600" dirty="0" smtClean="0"/>
              <a:t>SOFR 				-   AUD: Cash rate</a:t>
            </a:r>
            <a:endParaRPr lang="en-US" sz="160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2"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3451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ISDA Fallback Work (continued)</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12538" y="830450"/>
            <a:ext cx="10810874" cy="5145248"/>
          </a:xfrm>
        </p:spPr>
        <p:txBody>
          <a:bodyPr>
            <a:noAutofit/>
          </a:bodyPr>
          <a:lstStyle/>
          <a:p>
            <a:pPr marL="0" indent="0">
              <a:lnSpc>
                <a:spcPct val="100000"/>
              </a:lnSpc>
              <a:spcBef>
                <a:spcPts val="0"/>
              </a:spcBef>
              <a:buNone/>
            </a:pPr>
            <a:r>
              <a:rPr lang="en-US" sz="1800" b="1" dirty="0"/>
              <a:t>Issues to be addressed assuming fallback is to identified risk-free rate</a:t>
            </a:r>
            <a:r>
              <a:rPr lang="en-US" sz="1800" b="1" dirty="0" smtClean="0"/>
              <a:t>:</a:t>
            </a:r>
          </a:p>
          <a:p>
            <a:pPr marL="0" indent="0">
              <a:lnSpc>
                <a:spcPct val="100000"/>
              </a:lnSpc>
              <a:spcBef>
                <a:spcPts val="0"/>
              </a:spcBef>
              <a:buNone/>
            </a:pPr>
            <a:endParaRPr lang="en-US" sz="600" b="1" dirty="0"/>
          </a:p>
          <a:p>
            <a:pPr lvl="1">
              <a:lnSpc>
                <a:spcPct val="100000"/>
              </a:lnSpc>
              <a:spcBef>
                <a:spcPts val="600"/>
              </a:spcBef>
            </a:pPr>
            <a:r>
              <a:rPr lang="en-US" sz="1800" dirty="0"/>
              <a:t>Need spreads to apply to risk-free rate if fallback is triggered (to account for bank credit risk captured by IBORs but not RFRs)</a:t>
            </a:r>
          </a:p>
          <a:p>
            <a:pPr lvl="2">
              <a:lnSpc>
                <a:spcPct val="100000"/>
              </a:lnSpc>
              <a:spcBef>
                <a:spcPts val="600"/>
              </a:spcBef>
              <a:buFont typeface="Calibri" panose="020F0502020204030204" pitchFamily="34" charset="0"/>
              <a:buChar char="–"/>
            </a:pPr>
            <a:r>
              <a:rPr lang="en-US" sz="1800" dirty="0"/>
              <a:t>Methodology for calculating the </a:t>
            </a:r>
            <a:r>
              <a:rPr lang="en-US" sz="1800" dirty="0" smtClean="0"/>
              <a:t>spreads - Key considerations:</a:t>
            </a:r>
          </a:p>
          <a:p>
            <a:pPr lvl="3">
              <a:lnSpc>
                <a:spcPct val="100000"/>
              </a:lnSpc>
              <a:spcBef>
                <a:spcPts val="600"/>
              </a:spcBef>
              <a:buFont typeface="Courier New" panose="02070309020205020404" pitchFamily="49" charset="0"/>
              <a:buChar char="o"/>
            </a:pPr>
            <a:r>
              <a:rPr lang="en-US" dirty="0" smtClean="0"/>
              <a:t>Eliminate </a:t>
            </a:r>
            <a:r>
              <a:rPr lang="en-US" dirty="0"/>
              <a:t>or minimize value transfer at the time the fallback is </a:t>
            </a:r>
            <a:r>
              <a:rPr lang="en-US" dirty="0" smtClean="0"/>
              <a:t>applied</a:t>
            </a:r>
          </a:p>
          <a:p>
            <a:pPr lvl="3">
              <a:lnSpc>
                <a:spcPct val="100000"/>
              </a:lnSpc>
              <a:spcBef>
                <a:spcPts val="600"/>
              </a:spcBef>
              <a:buFont typeface="Courier New" panose="02070309020205020404" pitchFamily="49" charset="0"/>
              <a:buChar char="o"/>
            </a:pPr>
            <a:r>
              <a:rPr lang="en-US" dirty="0" smtClean="0"/>
              <a:t>Eliminate </a:t>
            </a:r>
            <a:r>
              <a:rPr lang="en-US" dirty="0"/>
              <a:t>or minimize any potential for </a:t>
            </a:r>
            <a:r>
              <a:rPr lang="en-US" dirty="0" smtClean="0"/>
              <a:t>manipulation</a:t>
            </a:r>
          </a:p>
          <a:p>
            <a:pPr lvl="3">
              <a:lnSpc>
                <a:spcPct val="100000"/>
              </a:lnSpc>
              <a:spcBef>
                <a:spcPts val="600"/>
              </a:spcBef>
              <a:buFont typeface="Courier New" panose="02070309020205020404" pitchFamily="49" charset="0"/>
              <a:buChar char="o"/>
            </a:pPr>
            <a:r>
              <a:rPr lang="en-US" dirty="0" smtClean="0"/>
              <a:t>Avoid </a:t>
            </a:r>
            <a:r>
              <a:rPr lang="en-US" dirty="0"/>
              <a:t>distortion due to market stress at time the fallback is </a:t>
            </a:r>
            <a:r>
              <a:rPr lang="en-US" dirty="0" smtClean="0"/>
              <a:t>applied</a:t>
            </a:r>
            <a:endParaRPr lang="en-US" dirty="0"/>
          </a:p>
          <a:p>
            <a:pPr lvl="2">
              <a:lnSpc>
                <a:spcPct val="100000"/>
              </a:lnSpc>
              <a:spcBef>
                <a:spcPts val="600"/>
              </a:spcBef>
              <a:buFont typeface="Calibri" panose="020F0502020204030204" pitchFamily="34" charset="0"/>
              <a:buChar char="–"/>
            </a:pPr>
            <a:r>
              <a:rPr lang="en-US" sz="1800" dirty="0"/>
              <a:t>Sources of inputs for calculation of spreads</a:t>
            </a:r>
          </a:p>
          <a:p>
            <a:pPr lvl="2">
              <a:lnSpc>
                <a:spcPct val="100000"/>
              </a:lnSpc>
              <a:spcBef>
                <a:spcPts val="600"/>
              </a:spcBef>
              <a:buFont typeface="Calibri" panose="020F0502020204030204" pitchFamily="34" charset="0"/>
              <a:buChar char="–"/>
            </a:pPr>
            <a:r>
              <a:rPr lang="en-US" sz="1800" dirty="0"/>
              <a:t>Entity to calculate spreads</a:t>
            </a:r>
          </a:p>
          <a:p>
            <a:pPr lvl="2">
              <a:lnSpc>
                <a:spcPct val="100000"/>
              </a:lnSpc>
              <a:spcBef>
                <a:spcPts val="600"/>
              </a:spcBef>
              <a:buFont typeface="Calibri" panose="020F0502020204030204" pitchFamily="34" charset="0"/>
              <a:buChar char="–"/>
            </a:pPr>
            <a:r>
              <a:rPr lang="en-US" sz="1800" dirty="0"/>
              <a:t>Entity to publish </a:t>
            </a:r>
            <a:r>
              <a:rPr lang="en-US" sz="1800" dirty="0" smtClean="0"/>
              <a:t>spreads</a:t>
            </a:r>
          </a:p>
          <a:p>
            <a:pPr lvl="2">
              <a:lnSpc>
                <a:spcPct val="100000"/>
              </a:lnSpc>
              <a:spcBef>
                <a:spcPts val="600"/>
              </a:spcBef>
              <a:buFont typeface="Calibri" panose="020F0502020204030204" pitchFamily="34" charset="0"/>
              <a:buChar char="–"/>
            </a:pPr>
            <a:endParaRPr lang="en-US" sz="600" dirty="0" smtClean="0"/>
          </a:p>
          <a:p>
            <a:pPr lvl="1">
              <a:lnSpc>
                <a:spcPct val="100000"/>
              </a:lnSpc>
              <a:spcBef>
                <a:spcPts val="600"/>
              </a:spcBef>
            </a:pPr>
            <a:r>
              <a:rPr lang="en-US" sz="1800" dirty="0" smtClean="0"/>
              <a:t>Need to capture forward term structure </a:t>
            </a:r>
          </a:p>
          <a:p>
            <a:pPr lvl="2">
              <a:lnSpc>
                <a:spcPct val="100000"/>
              </a:lnSpc>
              <a:spcBef>
                <a:spcPts val="600"/>
              </a:spcBef>
              <a:buFont typeface="Calibri" panose="020F0502020204030204" pitchFamily="34" charset="0"/>
              <a:buChar char="–"/>
            </a:pPr>
            <a:r>
              <a:rPr lang="en-US" sz="1800" dirty="0" smtClean="0"/>
              <a:t>1/3/6/12 </a:t>
            </a:r>
            <a:r>
              <a:rPr lang="en-US" sz="1800" dirty="0"/>
              <a:t>month OIS for risk-free </a:t>
            </a:r>
            <a:r>
              <a:rPr lang="en-US" sz="1800" dirty="0" smtClean="0"/>
              <a:t>rate (recently rejected by the FSB OSSG)</a:t>
            </a:r>
            <a:endParaRPr lang="en-US" sz="1800" dirty="0"/>
          </a:p>
          <a:p>
            <a:pPr lvl="2">
              <a:lnSpc>
                <a:spcPct val="100000"/>
              </a:lnSpc>
              <a:spcBef>
                <a:spcPts val="600"/>
              </a:spcBef>
              <a:buFont typeface="Calibri" panose="020F0502020204030204" pitchFamily="34" charset="0"/>
              <a:buChar char="–"/>
            </a:pPr>
            <a:r>
              <a:rPr lang="en-US" sz="1800" dirty="0"/>
              <a:t>Alternative ways to </a:t>
            </a:r>
            <a:r>
              <a:rPr lang="en-US" sz="1800" dirty="0" smtClean="0"/>
              <a:t>calculate  (e.g. compounded </a:t>
            </a:r>
            <a:r>
              <a:rPr lang="en-US" sz="1800" dirty="0"/>
              <a:t>overnight RFR calculated in </a:t>
            </a:r>
            <a:r>
              <a:rPr lang="en-US" sz="1800" dirty="0" smtClean="0"/>
              <a:t>arrears – currently seeking </a:t>
            </a:r>
            <a:r>
              <a:rPr lang="en-US" sz="1800" dirty="0"/>
              <a:t>member </a:t>
            </a:r>
            <a:r>
              <a:rPr lang="en-US" sz="1800" dirty="0" smtClean="0"/>
              <a:t>feedback)</a:t>
            </a:r>
          </a:p>
          <a:p>
            <a:pPr lvl="2">
              <a:lnSpc>
                <a:spcPct val="100000"/>
              </a:lnSpc>
              <a:spcBef>
                <a:spcPts val="600"/>
              </a:spcBef>
              <a:buFont typeface="Calibri" panose="020F0502020204030204" pitchFamily="34" charset="0"/>
              <a:buChar char="–"/>
            </a:pPr>
            <a:r>
              <a:rPr lang="en-US" sz="1800" dirty="0" smtClean="0"/>
              <a:t>Leverage work of relevant risk-free rate working groups</a:t>
            </a:r>
            <a:endParaRPr lang="en-US" sz="1800" dirty="0" smtClean="0">
              <a:solidFill>
                <a:srgbClr val="FF0000"/>
              </a:solidFill>
            </a:endParaRPr>
          </a:p>
          <a:p>
            <a:pPr lvl="2">
              <a:lnSpc>
                <a:spcPct val="100000"/>
              </a:lnSpc>
              <a:spcBef>
                <a:spcPts val="0"/>
              </a:spcBef>
              <a:buFont typeface="Calibri" panose="020F0502020204030204" pitchFamily="34" charset="0"/>
              <a:buChar char="–"/>
            </a:pPr>
            <a:endParaRPr lang="en-US" sz="600" dirty="0"/>
          </a:p>
          <a:p>
            <a:pPr lvl="1">
              <a:lnSpc>
                <a:spcPct val="100000"/>
              </a:lnSpc>
              <a:spcBef>
                <a:spcPts val="0"/>
              </a:spcBef>
            </a:pPr>
            <a:endParaRPr lang="en-US" sz="180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2"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8200" y="6273057"/>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552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0"/>
            <a:ext cx="10515600" cy="635539"/>
          </a:xfrm>
        </p:spPr>
        <p:txBody>
          <a:bodyPr>
            <a:normAutofit/>
          </a:bodyPr>
          <a:lstStyle/>
          <a:p>
            <a:r>
              <a:rPr lang="en-US" sz="2400" b="1" dirty="0" smtClean="0">
                <a:solidFill>
                  <a:srgbClr val="0070C0"/>
                </a:solidFill>
                <a:latin typeface="+mn-lt"/>
              </a:rPr>
              <a:t>ISDA Fallback Work (continued)</a:t>
            </a:r>
            <a:endParaRPr lang="en-US" sz="2400" b="1" dirty="0">
              <a:solidFill>
                <a:srgbClr val="0070C0"/>
              </a:solidFill>
              <a:latin typeface="+mn-lt"/>
              <a:cs typeface="Arial" panose="020B0604020202020204" pitchFamily="34" charset="0"/>
            </a:endParaRPr>
          </a:p>
        </p:txBody>
      </p:sp>
      <p:sp>
        <p:nvSpPr>
          <p:cNvPr id="3" name="Content Placeholder 2"/>
          <p:cNvSpPr>
            <a:spLocks noGrp="1"/>
          </p:cNvSpPr>
          <p:nvPr>
            <p:ph idx="1"/>
          </p:nvPr>
        </p:nvSpPr>
        <p:spPr>
          <a:xfrm>
            <a:off x="630742" y="906166"/>
            <a:ext cx="10810874" cy="5298303"/>
          </a:xfrm>
        </p:spPr>
        <p:txBody>
          <a:bodyPr>
            <a:noAutofit/>
          </a:bodyPr>
          <a:lstStyle/>
          <a:p>
            <a:pPr marL="0" indent="0">
              <a:lnSpc>
                <a:spcPct val="100000"/>
              </a:lnSpc>
              <a:spcBef>
                <a:spcPts val="600"/>
              </a:spcBef>
              <a:buNone/>
            </a:pPr>
            <a:r>
              <a:rPr lang="en-US" sz="1400" b="1" dirty="0"/>
              <a:t>Other issues:</a:t>
            </a:r>
          </a:p>
          <a:p>
            <a:pPr lvl="1">
              <a:lnSpc>
                <a:spcPct val="100000"/>
              </a:lnSpc>
              <a:spcBef>
                <a:spcPts val="600"/>
              </a:spcBef>
            </a:pPr>
            <a:r>
              <a:rPr lang="en-US" sz="1400" dirty="0" smtClean="0"/>
              <a:t>Alternative </a:t>
            </a:r>
            <a:r>
              <a:rPr lang="en-US" sz="1400" dirty="0"/>
              <a:t>risk-free rates that do not yet exist</a:t>
            </a:r>
          </a:p>
          <a:p>
            <a:pPr lvl="1">
              <a:lnSpc>
                <a:spcPct val="100000"/>
              </a:lnSpc>
              <a:spcBef>
                <a:spcPts val="600"/>
              </a:spcBef>
            </a:pPr>
            <a:r>
              <a:rPr lang="en-US" sz="1400" dirty="0"/>
              <a:t>Basis risk if entire market does not move to new fallbacks</a:t>
            </a:r>
          </a:p>
          <a:p>
            <a:pPr lvl="1">
              <a:lnSpc>
                <a:spcPct val="100000"/>
              </a:lnSpc>
              <a:spcBef>
                <a:spcPts val="600"/>
              </a:spcBef>
            </a:pPr>
            <a:r>
              <a:rPr lang="en-US" sz="1400" dirty="0"/>
              <a:t>Suitability for end </a:t>
            </a:r>
            <a:r>
              <a:rPr lang="en-US" sz="1400" dirty="0" smtClean="0"/>
              <a:t>users</a:t>
            </a:r>
          </a:p>
          <a:p>
            <a:pPr lvl="1">
              <a:lnSpc>
                <a:spcPct val="100000"/>
              </a:lnSpc>
              <a:spcBef>
                <a:spcPts val="600"/>
              </a:spcBef>
            </a:pPr>
            <a:r>
              <a:rPr lang="en-US" sz="1400" dirty="0" smtClean="0"/>
              <a:t>Appropriate implementation timing (for amendments to ISDA 2006 Definitions and protocol to amend legacy contracts)</a:t>
            </a:r>
            <a:endParaRPr lang="en-US" sz="1400" dirty="0"/>
          </a:p>
          <a:p>
            <a:pPr lvl="1">
              <a:lnSpc>
                <a:spcPct val="100000"/>
              </a:lnSpc>
              <a:spcBef>
                <a:spcPts val="600"/>
              </a:spcBef>
            </a:pPr>
            <a:r>
              <a:rPr lang="en-US" sz="1400" dirty="0"/>
              <a:t>Selection of fallback risk-free rates if no risk-free rate working </a:t>
            </a:r>
            <a:r>
              <a:rPr lang="en-US" sz="1400" dirty="0" smtClean="0"/>
              <a:t>group for the relevant </a:t>
            </a:r>
            <a:r>
              <a:rPr lang="en-US" sz="1400" dirty="0"/>
              <a:t>currency or no regulator direction</a:t>
            </a:r>
          </a:p>
          <a:p>
            <a:pPr marL="0" indent="0">
              <a:lnSpc>
                <a:spcPct val="100000"/>
              </a:lnSpc>
              <a:spcBef>
                <a:spcPts val="600"/>
              </a:spcBef>
              <a:buNone/>
            </a:pPr>
            <a:r>
              <a:rPr lang="en-US" sz="1400" b="1" dirty="0" smtClean="0"/>
              <a:t>Expected </a:t>
            </a:r>
            <a:r>
              <a:rPr lang="en-US" sz="1400" b="1" dirty="0"/>
              <a:t>next </a:t>
            </a:r>
            <a:r>
              <a:rPr lang="en-US" sz="1400" b="1" dirty="0" smtClean="0"/>
              <a:t>steps:</a:t>
            </a:r>
          </a:p>
          <a:p>
            <a:pPr lvl="1">
              <a:lnSpc>
                <a:spcPct val="100000"/>
              </a:lnSpc>
              <a:spcBef>
                <a:spcPts val="600"/>
              </a:spcBef>
            </a:pPr>
            <a:r>
              <a:rPr lang="en-US" sz="1400" dirty="0" smtClean="0"/>
              <a:t>Selection of fallback risk-free rates for remaining IBORs</a:t>
            </a:r>
          </a:p>
          <a:p>
            <a:pPr lvl="1">
              <a:lnSpc>
                <a:spcPct val="100000"/>
              </a:lnSpc>
              <a:spcBef>
                <a:spcPts val="600"/>
              </a:spcBef>
            </a:pPr>
            <a:r>
              <a:rPr lang="en-US" sz="1400" dirty="0" smtClean="0"/>
              <a:t>Spread methodology, calculation and publication</a:t>
            </a:r>
          </a:p>
          <a:p>
            <a:pPr lvl="2">
              <a:lnSpc>
                <a:spcPct val="100000"/>
              </a:lnSpc>
              <a:spcBef>
                <a:spcPts val="600"/>
              </a:spcBef>
              <a:buFont typeface="Calibri" panose="020F0502020204030204" pitchFamily="34" charset="0"/>
              <a:buChar char="–"/>
            </a:pPr>
            <a:r>
              <a:rPr lang="en-US" sz="1400" dirty="0" smtClean="0"/>
              <a:t>Vendor outreach</a:t>
            </a:r>
          </a:p>
          <a:p>
            <a:pPr lvl="2">
              <a:lnSpc>
                <a:spcPct val="100000"/>
              </a:lnSpc>
              <a:spcBef>
                <a:spcPts val="600"/>
              </a:spcBef>
              <a:buFont typeface="Calibri" panose="020F0502020204030204" pitchFamily="34" charset="0"/>
              <a:buChar char="–"/>
            </a:pPr>
            <a:r>
              <a:rPr lang="en-US" sz="1400" dirty="0" smtClean="0"/>
              <a:t>Determination made by polling relevant market participants </a:t>
            </a:r>
          </a:p>
          <a:p>
            <a:pPr lvl="1">
              <a:lnSpc>
                <a:spcPct val="100000"/>
              </a:lnSpc>
              <a:spcBef>
                <a:spcPts val="600"/>
              </a:spcBef>
            </a:pPr>
            <a:r>
              <a:rPr lang="en-US" sz="1400" dirty="0" smtClean="0"/>
              <a:t>Term structures </a:t>
            </a:r>
          </a:p>
          <a:p>
            <a:pPr lvl="1">
              <a:lnSpc>
                <a:spcPct val="100000"/>
              </a:lnSpc>
              <a:spcBef>
                <a:spcPts val="600"/>
              </a:spcBef>
            </a:pPr>
            <a:r>
              <a:rPr lang="en-US" sz="1400" dirty="0" smtClean="0"/>
              <a:t>End-user and market outreach initiatives.</a:t>
            </a:r>
          </a:p>
          <a:p>
            <a:pPr lvl="1">
              <a:lnSpc>
                <a:spcPct val="100000"/>
              </a:lnSpc>
              <a:spcBef>
                <a:spcPts val="600"/>
              </a:spcBef>
            </a:pPr>
            <a:r>
              <a:rPr lang="en-US" sz="1400" dirty="0" smtClean="0"/>
              <a:t>Development of dedicated section on ISDA website</a:t>
            </a:r>
            <a:endParaRPr lang="en-US" sz="1400" dirty="0"/>
          </a:p>
          <a:p>
            <a:pPr lvl="1">
              <a:lnSpc>
                <a:spcPct val="100000"/>
              </a:lnSpc>
              <a:spcBef>
                <a:spcPts val="600"/>
              </a:spcBef>
            </a:pPr>
            <a:r>
              <a:rPr lang="en-US" sz="1400" dirty="0" smtClean="0"/>
              <a:t>Outreach </a:t>
            </a:r>
            <a:r>
              <a:rPr lang="en-US" sz="1400" dirty="0"/>
              <a:t>to other trade association, etc</a:t>
            </a:r>
            <a:r>
              <a:rPr lang="en-US" sz="1400" dirty="0" smtClean="0"/>
              <a:t>.</a:t>
            </a:r>
          </a:p>
          <a:p>
            <a:pPr lvl="1">
              <a:lnSpc>
                <a:spcPct val="100000"/>
              </a:lnSpc>
              <a:spcBef>
                <a:spcPts val="600"/>
              </a:spcBef>
            </a:pPr>
            <a:r>
              <a:rPr lang="en-US" sz="1400" dirty="0"/>
              <a:t>Determine appropriate implementation timing</a:t>
            </a:r>
          </a:p>
          <a:p>
            <a:pPr lvl="1">
              <a:lnSpc>
                <a:spcPct val="100000"/>
              </a:lnSpc>
              <a:spcBef>
                <a:spcPts val="600"/>
              </a:spcBef>
            </a:pPr>
            <a:r>
              <a:rPr lang="en-US" sz="1400" dirty="0" smtClean="0"/>
              <a:t>Draft </a:t>
            </a:r>
            <a:r>
              <a:rPr lang="en-US" sz="1400" dirty="0"/>
              <a:t>amendments to ISDA 2006 </a:t>
            </a:r>
            <a:r>
              <a:rPr lang="en-US" sz="1400" dirty="0" smtClean="0"/>
              <a:t>Definitions</a:t>
            </a:r>
          </a:p>
          <a:p>
            <a:pPr lvl="1">
              <a:lnSpc>
                <a:spcPct val="100000"/>
              </a:lnSpc>
              <a:spcBef>
                <a:spcPts val="600"/>
              </a:spcBef>
            </a:pPr>
            <a:r>
              <a:rPr lang="en-US" sz="1400" dirty="0" smtClean="0"/>
              <a:t>Potential </a:t>
            </a:r>
            <a:r>
              <a:rPr lang="en-US" sz="1400" dirty="0"/>
              <a:t>development of protocol to amend legacy contracts</a:t>
            </a:r>
          </a:p>
          <a:p>
            <a:endParaRPr lang="en-US" sz="1350" dirty="0"/>
          </a:p>
          <a:p>
            <a:pPr marL="0" indent="0">
              <a:buNone/>
            </a:pPr>
            <a:endParaRPr lang="en-US" sz="1350" dirty="0"/>
          </a:p>
        </p:txBody>
      </p:sp>
      <p:sp>
        <p:nvSpPr>
          <p:cNvPr id="9" name="Text Box 2"/>
          <p:cNvSpPr txBox="1">
            <a:spLocks noChangeArrowheads="1"/>
          </p:cNvSpPr>
          <p:nvPr/>
        </p:nvSpPr>
        <p:spPr bwMode="auto">
          <a:xfrm>
            <a:off x="839585" y="6311749"/>
            <a:ext cx="8803179" cy="476885"/>
          </a:xfrm>
          <a:prstGeom prst="rect">
            <a:avLst/>
          </a:prstGeom>
          <a:solidFill>
            <a:schemeClr val="accent1">
              <a:lumMod val="75000"/>
            </a:schemeClr>
          </a:solidFill>
          <a:ln w="9525">
            <a:noFill/>
            <a:miter lim="800000"/>
            <a:headEnd/>
            <a:tailEnd/>
          </a:ln>
        </p:spPr>
        <p:txBody>
          <a:bodyPr rot="0" vert="horz" wrap="square" lIns="91440" tIns="45720" rIns="91440" bIns="45720" anchor="ctr" anchorCtr="0">
            <a:noAutofit/>
          </a:bodyPr>
          <a:lstStyle/>
          <a:p>
            <a:r>
              <a:rPr lang="en-US" dirty="0">
                <a:solidFill>
                  <a:schemeClr val="bg1"/>
                </a:solidFill>
              </a:rPr>
              <a:t>Transitions and Fallbacks for LIBOR and other Key IBORs</a:t>
            </a:r>
            <a:endParaRPr lang="en-US" dirty="0">
              <a:solidFill>
                <a:schemeClr val="bg1"/>
              </a:solidFill>
              <a:latin typeface="Times New Roman"/>
              <a:ea typeface="Calibri"/>
            </a:endParaRPr>
          </a:p>
        </p:txBody>
      </p:sp>
      <p:pic>
        <p:nvPicPr>
          <p:cNvPr id="10" name="Picture 9"/>
          <p:cNvPicPr/>
          <p:nvPr/>
        </p:nvPicPr>
        <p:blipFill>
          <a:blip r:embed="rId2" cstate="print">
            <a:extLst>
              <a:ext uri="{28A0092B-C50C-407E-A947-70E740481C1C}">
                <a14:useLocalDpi xmlns:a14="http://schemas.microsoft.com/office/drawing/2010/main" val="0"/>
              </a:ext>
            </a:extLst>
          </a:blip>
          <a:stretch>
            <a:fillRect/>
          </a:stretch>
        </p:blipFill>
        <p:spPr>
          <a:xfrm>
            <a:off x="10061693" y="6280996"/>
            <a:ext cx="1933575" cy="473710"/>
          </a:xfrm>
          <a:prstGeom prst="rect">
            <a:avLst/>
          </a:prstGeom>
        </p:spPr>
      </p:pic>
      <p:cxnSp>
        <p:nvCxnSpPr>
          <p:cNvPr id="11" name="Straight Connector 10"/>
          <p:cNvCxnSpPr/>
          <p:nvPr/>
        </p:nvCxnSpPr>
        <p:spPr>
          <a:xfrm>
            <a:off x="839584" y="6127941"/>
            <a:ext cx="11014365"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9300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3814</TotalTime>
  <Words>1550</Words>
  <Application>Microsoft Office PowerPoint</Application>
  <PresentationFormat>Widescreen</PresentationFormat>
  <Paragraphs>189</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Courier New</vt:lpstr>
      <vt:lpstr>Times New Roman</vt:lpstr>
      <vt:lpstr>Office Theme</vt:lpstr>
      <vt:lpstr>Custom Design</vt:lpstr>
      <vt:lpstr>PowerPoint Presentation</vt:lpstr>
      <vt:lpstr>IBOR Reform</vt:lpstr>
      <vt:lpstr>Transitions to Risk-Free Rates</vt:lpstr>
      <vt:lpstr>Transitions to Risk-Free Rates (continued)</vt:lpstr>
      <vt:lpstr>Development of Fallbacks for IBORs</vt:lpstr>
      <vt:lpstr>ISDA Fallback Working Groups</vt:lpstr>
      <vt:lpstr>ISDA Fallback Work</vt:lpstr>
      <vt:lpstr>ISDA Fallback Work (continued)</vt:lpstr>
      <vt:lpstr>ISDA Fallback Work (continued)</vt:lpstr>
      <vt:lpstr>Glossary</vt:lpstr>
      <vt:lpstr>Glossary</vt:lpstr>
      <vt:lpstr>Glossary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ISDA WGMR 2015</dc:title>
  <dc:creator>Scott O'Malia</dc:creator>
  <cp:lastModifiedBy>Graham Bryant</cp:lastModifiedBy>
  <cp:revision>183</cp:revision>
  <cp:lastPrinted>2014-11-17T21:24:55Z</cp:lastPrinted>
  <dcterms:created xsi:type="dcterms:W3CDTF">2014-10-13T17:13:20Z</dcterms:created>
  <dcterms:modified xsi:type="dcterms:W3CDTF">2017-10-02T08:23:48Z</dcterms:modified>
</cp:coreProperties>
</file>